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2" r:id="rId6"/>
  </p:sldIdLst>
  <p:sldSz cx="12192000" cy="6858000"/>
  <p:notesSz cx="6889750" cy="100218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a Beck" initials="DB" lastIdx="1" clrIdx="0">
    <p:extLst>
      <p:ext uri="{19B8F6BF-5375-455C-9EA6-DF929625EA0E}">
        <p15:presenceInfo xmlns:p15="http://schemas.microsoft.com/office/powerpoint/2012/main" userId="10600121b971e09f" providerId="Windows Live"/>
      </p:ext>
    </p:extLst>
  </p:cmAuthor>
  <p:cmAuthor id="2" name="IZC\Bernd.Dittrich" initials="I" lastIdx="2" clrIdx="1">
    <p:extLst>
      <p:ext uri="{19B8F6BF-5375-455C-9EA6-DF929625EA0E}">
        <p15:presenceInfo xmlns:p15="http://schemas.microsoft.com/office/powerpoint/2012/main" userId="IZC\Bernd.Dittric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Beck" userId="10600121b971e09f" providerId="LiveId" clId="{0C1C4E33-E956-4D9E-8223-AF71B5B8872D}"/>
    <pc:docChg chg="modSld">
      <pc:chgData name="Daniela Beck" userId="10600121b971e09f" providerId="LiveId" clId="{0C1C4E33-E956-4D9E-8223-AF71B5B8872D}" dt="2020-07-26T14:21:11.169" v="7" actId="1036"/>
      <pc:docMkLst>
        <pc:docMk/>
      </pc:docMkLst>
      <pc:sldChg chg="modSp mod">
        <pc:chgData name="Daniela Beck" userId="10600121b971e09f" providerId="LiveId" clId="{0C1C4E33-E956-4D9E-8223-AF71B5B8872D}" dt="2020-07-26T14:21:11.169" v="7" actId="1036"/>
        <pc:sldMkLst>
          <pc:docMk/>
          <pc:sldMk cId="1564632685" sldId="262"/>
        </pc:sldMkLst>
        <pc:spChg chg="mod">
          <ac:chgData name="Daniela Beck" userId="10600121b971e09f" providerId="LiveId" clId="{0C1C4E33-E956-4D9E-8223-AF71B5B8872D}" dt="2020-07-26T14:21:11.169" v="7" actId="1036"/>
          <ac:spMkLst>
            <pc:docMk/>
            <pc:sldMk cId="1564632685" sldId="262"/>
            <ac:spMk id="40" creationId="{1ADD587D-369C-424E-AED7-A97A5E58DAC2}"/>
          </ac:spMkLst>
        </pc:spChg>
        <pc:picChg chg="mod">
          <ac:chgData name="Daniela Beck" userId="10600121b971e09f" providerId="LiveId" clId="{0C1C4E33-E956-4D9E-8223-AF71B5B8872D}" dt="2020-07-26T14:20:55.905" v="5" actId="1036"/>
          <ac:picMkLst>
            <pc:docMk/>
            <pc:sldMk cId="1564632685" sldId="262"/>
            <ac:picMk id="1028" creationId="{681F3C5E-2C05-445E-B0C2-CD35A7C523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CF0E6-43FD-4012-9E96-C188F1EF0A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BDC609E-D6F7-4AA7-B952-FC32DC881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709DA0-EC7D-4ABF-9EC3-4A905D5C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96F060-75F3-49B8-804E-7695B953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11203E-5D4B-4370-A4A6-CF5D46B05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48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2A609-9E09-442A-B034-A5EE311BB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D4AD06-CFD7-4B1D-A4E7-61C445C923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0D1579-0F34-4613-89D6-0005DE6F3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1B07BB-74F4-47AB-9C19-98D2B2B02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8122F5-7913-43B6-973C-89A7421D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48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C23CFD3-C19C-4152-9CC3-02E2C98591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4DDD21D-534B-4CC6-80EC-C8BE55598A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5CA7CB-7124-441C-BFD0-19591756C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259254-2FF7-4FD0-A7EC-D9614E95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A3A25E-1DDE-46BF-A4BD-958056B6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360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C20B6-B287-4382-BC7E-AA8939FD2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344CEB-D824-4369-90CD-A66728FBC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42C9F0-2FD2-4D01-B6E9-95AB4BD75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50D979-FDDA-4772-B56F-5B91B61E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BDEF5E-A875-4D1F-8335-49056D40E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3045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F9019E-3BA3-41F1-B95B-D607D2FDF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E5C790-A62E-431B-A477-793E0780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AB7A47-6F27-4B27-A31D-39EEBAA47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FB2E60-72AE-4943-B13B-B8D75F939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DF54FF-011C-4C7C-AFC4-DF73AC08C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650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E85B91-5849-46E3-924E-89F6A5EC9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FB9374-869D-40B0-BF02-A287DAE3A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BC550E7-CC77-42CA-8594-C059F013C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ED1292-C050-4C98-BF0B-76019B53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F5C590-F315-4AB7-AC84-F058219E4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87938A9-0B65-4686-A0A9-D8F3CB911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504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E1AE7F-B37E-47D2-8E2F-D51E277E4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BC5814-F5B4-41DF-9556-2DCB8CF54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38CE1B-9308-44A4-87C0-1C6649787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074D5F-B31E-417B-8DBD-504B363BC6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894125D-8501-4587-8A52-0C520BB631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739E9E1-E325-4A09-96CF-02DE5F03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5B87D22-98F4-4B70-AA8D-59FBB476C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3A5AF41-0AE5-446D-B2BA-835E1C0FE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145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FE556-9BDA-4691-B940-9B8785310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E5D0563-79BB-4E2E-868F-2EF4B5B1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419B8A-28EF-439B-A0CF-C45293968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47ADCBA-DC44-4B9B-8629-6C223316D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384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7B2B5BF-30B1-4354-8863-1BF03E2FC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73629D8-A788-4C44-9BB8-FBA5FF680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A475B3-A2E5-4B7B-8D27-A09A30B41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44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FA3B6B-F5EB-47DF-A748-68AB28630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71C7EC-B36C-460C-B57D-6D4216965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D1507D-DA8A-45B1-A7F9-57FED6F37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8112769-CAEB-41D7-A200-9194DA035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E5CB4A-8B75-412A-B42B-D76F62754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7C5606D-081F-4C17-A893-F8C77F360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6197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644801-2094-4A35-A2C6-FDF94173F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C2CA860-DC35-4728-964C-A0431915E7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30D68B8-F2E0-4061-B299-F3D1C22D38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472E88-D23B-4608-B235-DA48567D1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1065F6-0C8E-4F19-86B2-14CAC8F45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A61E2D-9B0F-4566-A8D5-C6CB05D7C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668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4B60EAC-9E86-41F8-BFA9-BED98B44D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47A7AA-5761-434D-859A-5937BB6E3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AFB9C2-7BAD-4ABB-8C21-25A90A473E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768B0-F95F-4587-9DF6-561DCA2C8FFE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583E5F3-3B05-4D2E-BA36-3C1C1D318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898902-33E6-418F-83AA-326CCDD0F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69A55-D94C-4268-993A-24E24EA73D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24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hyperlink" Target="https://commons.wikimedia.org/wiki/File:Protein_NSF_PDB_1d2n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236939-7369-4630-AF3E-7D0C3FDE7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Advance Organizer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E9E3F1C-5531-4EF6-BCA7-8AF0F248D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BPE 7.4</a:t>
            </a:r>
          </a:p>
        </p:txBody>
      </p:sp>
    </p:spTree>
    <p:extLst>
      <p:ext uri="{BB962C8B-B14F-4D97-AF65-F5344CB8AC3E}">
        <p14:creationId xmlns:p14="http://schemas.microsoft.com/office/powerpoint/2010/main" val="4120877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feil: nach unten 78">
            <a:extLst>
              <a:ext uri="{FF2B5EF4-FFF2-40B4-BE49-F238E27FC236}">
                <a16:creationId xmlns:a16="http://schemas.microsoft.com/office/drawing/2014/main" id="{BDDF505E-C1C5-482C-8850-4D7F4BC8FA07}"/>
              </a:ext>
            </a:extLst>
          </p:cNvPr>
          <p:cNvSpPr/>
          <p:nvPr/>
        </p:nvSpPr>
        <p:spPr>
          <a:xfrm rot="16200000">
            <a:off x="10258730" y="6061054"/>
            <a:ext cx="436985" cy="47548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0FD405-7D56-411A-8CF6-29BE66BAA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909" y="2301329"/>
            <a:ext cx="2179565" cy="132263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b="1" dirty="0">
                <a:solidFill>
                  <a:schemeClr val="accent1"/>
                </a:solidFill>
              </a:rPr>
              <a:t>medizinisch bedeutsame Proteine</a:t>
            </a:r>
          </a:p>
        </p:txBody>
      </p:sp>
      <p:sp>
        <p:nvSpPr>
          <p:cNvPr id="40" name="Pfeil: nach unten 39">
            <a:extLst>
              <a:ext uri="{FF2B5EF4-FFF2-40B4-BE49-F238E27FC236}">
                <a16:creationId xmlns:a16="http://schemas.microsoft.com/office/drawing/2014/main" id="{1ADD587D-369C-424E-AED7-A97A5E58DAC2}"/>
              </a:ext>
            </a:extLst>
          </p:cNvPr>
          <p:cNvSpPr/>
          <p:nvPr/>
        </p:nvSpPr>
        <p:spPr>
          <a:xfrm>
            <a:off x="5633372" y="3647127"/>
            <a:ext cx="436985" cy="67851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5DAD00E3-0D11-4AAF-9E99-DA84ADAF2007}"/>
              </a:ext>
            </a:extLst>
          </p:cNvPr>
          <p:cNvGrpSpPr/>
          <p:nvPr/>
        </p:nvGrpSpPr>
        <p:grpSpPr>
          <a:xfrm>
            <a:off x="7709728" y="-7800"/>
            <a:ext cx="4577341" cy="1625329"/>
            <a:chOff x="7709728" y="-7800"/>
            <a:chExt cx="4577341" cy="1625329"/>
          </a:xfrm>
        </p:grpSpPr>
        <p:sp>
          <p:nvSpPr>
            <p:cNvPr id="125" name="Rechteck 124">
              <a:extLst>
                <a:ext uri="{FF2B5EF4-FFF2-40B4-BE49-F238E27FC236}">
                  <a16:creationId xmlns:a16="http://schemas.microsoft.com/office/drawing/2014/main" id="{1F86C478-264B-48A9-B999-7520FF4FB621}"/>
                </a:ext>
              </a:extLst>
            </p:cNvPr>
            <p:cNvSpPr/>
            <p:nvPr/>
          </p:nvSpPr>
          <p:spPr>
            <a:xfrm>
              <a:off x="7737164" y="-7800"/>
              <a:ext cx="4549905" cy="162532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</a:pPr>
              <a:endParaRPr lang="de-DE" dirty="0"/>
            </a:p>
            <a:p>
              <a:pPr>
                <a:lnSpc>
                  <a:spcPct val="150000"/>
                </a:lnSpc>
              </a:pPr>
              <a:endParaRPr lang="de-DE" dirty="0"/>
            </a:p>
            <a:p>
              <a:pPr>
                <a:lnSpc>
                  <a:spcPct val="150000"/>
                </a:lnSpc>
              </a:pPr>
              <a:endParaRPr lang="de-DE" sz="900" dirty="0"/>
            </a:p>
            <a:p>
              <a:pPr>
                <a:lnSpc>
                  <a:spcPct val="150000"/>
                </a:lnSpc>
              </a:pPr>
              <a:endParaRPr lang="de-DE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endParaRPr lang="de-DE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endParaRPr lang="de-DE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endParaRPr lang="de-DE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endParaRPr lang="de-DE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endParaRPr lang="de-DE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endParaRPr lang="de-DE" sz="1050" dirty="0">
                <a:solidFill>
                  <a:schemeClr val="accent4">
                    <a:lumMod val="50000"/>
                  </a:schemeClr>
                </a:solidFill>
              </a:endParaRPr>
            </a:p>
            <a:p>
              <a:pPr algn="r">
                <a:lnSpc>
                  <a:spcPct val="150000"/>
                </a:lnSpc>
              </a:pPr>
              <a:r>
                <a:rPr lang="de-DE" dirty="0">
                  <a:solidFill>
                    <a:srgbClr val="F79709"/>
                  </a:solidFill>
                </a:rPr>
                <a:t>Diagnostika</a:t>
              </a:r>
            </a:p>
            <a:p>
              <a:pPr>
                <a:lnSpc>
                  <a:spcPct val="150000"/>
                </a:lnSpc>
              </a:pPr>
              <a:endParaRPr lang="de-DE" dirty="0"/>
            </a:p>
            <a:p>
              <a:pPr>
                <a:lnSpc>
                  <a:spcPct val="150000"/>
                </a:lnSpc>
              </a:pPr>
              <a:endParaRPr lang="de-DE" dirty="0"/>
            </a:p>
            <a:p>
              <a:pPr>
                <a:lnSpc>
                  <a:spcPct val="150000"/>
                </a:lnSpc>
              </a:pPr>
              <a:endParaRPr lang="de-DE" dirty="0"/>
            </a:p>
            <a:p>
              <a:pPr>
                <a:lnSpc>
                  <a:spcPct val="150000"/>
                </a:lnSpc>
              </a:pPr>
              <a:endParaRPr lang="de-DE" dirty="0"/>
            </a:p>
            <a:p>
              <a:pPr>
                <a:lnSpc>
                  <a:spcPct val="150000"/>
                </a:lnSpc>
              </a:pPr>
              <a:endParaRPr lang="de-DE" dirty="0"/>
            </a:p>
            <a:p>
              <a:pPr>
                <a:lnSpc>
                  <a:spcPct val="150000"/>
                </a:lnSpc>
              </a:pPr>
              <a:r>
                <a:rPr lang="de-DE" dirty="0"/>
                <a:t>Prophylaxe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1B078D5-593D-4AFD-BB57-916BA1D55DCF}"/>
                </a:ext>
              </a:extLst>
            </p:cNvPr>
            <p:cNvSpPr txBox="1"/>
            <p:nvPr/>
          </p:nvSpPr>
          <p:spPr>
            <a:xfrm>
              <a:off x="9690595" y="594566"/>
              <a:ext cx="6352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ELISA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ED41CA24-D857-43E7-9D12-597087A72A99}"/>
                </a:ext>
              </a:extLst>
            </p:cNvPr>
            <p:cNvSpPr txBox="1"/>
            <p:nvPr/>
          </p:nvSpPr>
          <p:spPr>
            <a:xfrm>
              <a:off x="7709728" y="1215084"/>
              <a:ext cx="31327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accent1"/>
                  </a:solidFill>
                </a:rPr>
                <a:t>Enzyme</a:t>
              </a:r>
              <a:r>
                <a:rPr lang="de-DE" sz="1600" dirty="0">
                  <a:solidFill>
                    <a:schemeClr val="accent1"/>
                  </a:solidFill>
                </a:rPr>
                <a:t> </a:t>
              </a:r>
              <a:r>
                <a:rPr lang="de-DE" sz="1600" dirty="0"/>
                <a:t>und </a:t>
              </a:r>
              <a:r>
                <a:rPr lang="de-DE" sz="1600" b="1" dirty="0">
                  <a:solidFill>
                    <a:schemeClr val="accent1"/>
                  </a:solidFill>
                </a:rPr>
                <a:t>Immunglobuline</a:t>
              </a:r>
              <a:r>
                <a:rPr lang="de-DE" sz="1600" dirty="0"/>
                <a:t> nötig</a:t>
              </a:r>
            </a:p>
          </p:txBody>
        </p: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6819C946-FAE0-4E3D-9C99-E7A7297E98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26010" y="365419"/>
              <a:ext cx="532468" cy="2557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mit Pfeil 50">
              <a:extLst>
                <a:ext uri="{FF2B5EF4-FFF2-40B4-BE49-F238E27FC236}">
                  <a16:creationId xmlns:a16="http://schemas.microsoft.com/office/drawing/2014/main" id="{2FC6B6D1-1AB4-49D6-BF57-189B13940C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5529" y="890155"/>
              <a:ext cx="326731" cy="3903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feld 60">
            <a:extLst>
              <a:ext uri="{FF2B5EF4-FFF2-40B4-BE49-F238E27FC236}">
                <a16:creationId xmlns:a16="http://schemas.microsoft.com/office/drawing/2014/main" id="{11AC1E12-0F4B-450D-A2B5-878016D52270}"/>
              </a:ext>
            </a:extLst>
          </p:cNvPr>
          <p:cNvSpPr txBox="1"/>
          <p:nvPr/>
        </p:nvSpPr>
        <p:spPr>
          <a:xfrm>
            <a:off x="3506" y="5824553"/>
            <a:ext cx="2210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Suche des gewünschten </a:t>
            </a:r>
            <a:r>
              <a:rPr lang="de-DE" dirty="0">
                <a:solidFill>
                  <a:srgbClr val="FF0000"/>
                </a:solidFill>
              </a:rPr>
              <a:t>DNA-Abschnittes</a:t>
            </a:r>
          </a:p>
        </p:txBody>
      </p:sp>
      <p:sp>
        <p:nvSpPr>
          <p:cNvPr id="63" name="Pfeil: nach unten 62">
            <a:extLst>
              <a:ext uri="{FF2B5EF4-FFF2-40B4-BE49-F238E27FC236}">
                <a16:creationId xmlns:a16="http://schemas.microsoft.com/office/drawing/2014/main" id="{8AB94887-0CD7-4F0C-9F35-13151E3C13A6}"/>
              </a:ext>
            </a:extLst>
          </p:cNvPr>
          <p:cNvSpPr/>
          <p:nvPr/>
        </p:nvSpPr>
        <p:spPr>
          <a:xfrm rot="16200000">
            <a:off x="1959552" y="6038956"/>
            <a:ext cx="436985" cy="47548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E34B0E99-2D9A-4E2F-9A26-D998E8CF9975}"/>
              </a:ext>
            </a:extLst>
          </p:cNvPr>
          <p:cNvSpPr txBox="1"/>
          <p:nvPr/>
        </p:nvSpPr>
        <p:spPr>
          <a:xfrm>
            <a:off x="5785202" y="5906727"/>
            <a:ext cx="2476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Bakterien oder Hefen übernehmen die Produktion des </a:t>
            </a:r>
            <a:r>
              <a:rPr lang="de-DE" dirty="0">
                <a:solidFill>
                  <a:schemeClr val="accent1"/>
                </a:solidFill>
              </a:rPr>
              <a:t>Proteins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F565D327-D745-4A20-987A-13D011140865}"/>
              </a:ext>
            </a:extLst>
          </p:cNvPr>
          <p:cNvSpPr txBox="1"/>
          <p:nvPr/>
        </p:nvSpPr>
        <p:spPr>
          <a:xfrm>
            <a:off x="8577149" y="5895676"/>
            <a:ext cx="2026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gereinigtes</a:t>
            </a:r>
            <a:r>
              <a:rPr lang="de-DE" dirty="0" smtClean="0"/>
              <a:t>,</a:t>
            </a:r>
          </a:p>
          <a:p>
            <a:r>
              <a:rPr lang="de-DE" dirty="0" smtClean="0"/>
              <a:t>rekombinantes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>
                <a:solidFill>
                  <a:schemeClr val="accent1"/>
                </a:solidFill>
              </a:rPr>
              <a:t>Protein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C309A36A-39F4-48BA-B0BF-4C3304E5F64A}"/>
              </a:ext>
            </a:extLst>
          </p:cNvPr>
          <p:cNvSpPr txBox="1"/>
          <p:nvPr/>
        </p:nvSpPr>
        <p:spPr>
          <a:xfrm>
            <a:off x="10765766" y="6147940"/>
            <a:ext cx="161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Verwendung</a:t>
            </a:r>
          </a:p>
        </p:txBody>
      </p:sp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FA58D3DE-2004-43BB-B5EF-C949D3F3271D}"/>
              </a:ext>
            </a:extLst>
          </p:cNvPr>
          <p:cNvGrpSpPr/>
          <p:nvPr/>
        </p:nvGrpSpPr>
        <p:grpSpPr>
          <a:xfrm>
            <a:off x="3512924" y="4721032"/>
            <a:ext cx="939076" cy="1271016"/>
            <a:chOff x="2797226" y="4625484"/>
            <a:chExt cx="939076" cy="1271016"/>
          </a:xfrm>
          <a:solidFill>
            <a:schemeClr val="bg1">
              <a:lumMod val="95000"/>
            </a:schemeClr>
          </a:solidFill>
        </p:grpSpPr>
        <p:grpSp>
          <p:nvGrpSpPr>
            <p:cNvPr id="96" name="Gruppieren 95">
              <a:extLst>
                <a:ext uri="{FF2B5EF4-FFF2-40B4-BE49-F238E27FC236}">
                  <a16:creationId xmlns:a16="http://schemas.microsoft.com/office/drawing/2014/main" id="{13FAA118-3F61-440F-AE32-E071DAAFC617}"/>
                </a:ext>
              </a:extLst>
            </p:cNvPr>
            <p:cNvGrpSpPr/>
            <p:nvPr/>
          </p:nvGrpSpPr>
          <p:grpSpPr>
            <a:xfrm>
              <a:off x="2797226" y="4625484"/>
              <a:ext cx="901302" cy="1271016"/>
              <a:chOff x="4940521" y="3106001"/>
              <a:chExt cx="901302" cy="1271016"/>
            </a:xfrm>
            <a:grpFill/>
          </p:grpSpPr>
          <p:sp>
            <p:nvSpPr>
              <p:cNvPr id="97" name="Flussdiagramm: Verbinder 96">
                <a:extLst>
                  <a:ext uri="{FF2B5EF4-FFF2-40B4-BE49-F238E27FC236}">
                    <a16:creationId xmlns:a16="http://schemas.microsoft.com/office/drawing/2014/main" id="{8974F2FA-CA8E-49B9-B904-E554D2B8148C}"/>
                  </a:ext>
                </a:extLst>
              </p:cNvPr>
              <p:cNvSpPr/>
              <p:nvPr/>
            </p:nvSpPr>
            <p:spPr>
              <a:xfrm>
                <a:off x="5035310" y="3349986"/>
                <a:ext cx="689560" cy="649168"/>
              </a:xfrm>
              <a:prstGeom prst="flowChartConnector">
                <a:avLst/>
              </a:prstGeom>
              <a:grp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98" name="Gruppieren 97">
                <a:extLst>
                  <a:ext uri="{FF2B5EF4-FFF2-40B4-BE49-F238E27FC236}">
                    <a16:creationId xmlns:a16="http://schemas.microsoft.com/office/drawing/2014/main" id="{A886441A-E81C-444E-BAA2-947A4A58047B}"/>
                  </a:ext>
                </a:extLst>
              </p:cNvPr>
              <p:cNvGrpSpPr/>
              <p:nvPr/>
            </p:nvGrpSpPr>
            <p:grpSpPr>
              <a:xfrm>
                <a:off x="4940521" y="3106001"/>
                <a:ext cx="901302" cy="1271016"/>
                <a:chOff x="4940521" y="3106001"/>
                <a:chExt cx="901302" cy="1271016"/>
              </a:xfrm>
              <a:grpFill/>
            </p:grpSpPr>
            <p:sp>
              <p:nvSpPr>
                <p:cNvPr id="99" name="Rechteck 98">
                  <a:extLst>
                    <a:ext uri="{FF2B5EF4-FFF2-40B4-BE49-F238E27FC236}">
                      <a16:creationId xmlns:a16="http://schemas.microsoft.com/office/drawing/2014/main" id="{207676CC-6B4D-4C3B-B593-4E18C0AA2AB1}"/>
                    </a:ext>
                  </a:extLst>
                </p:cNvPr>
                <p:cNvSpPr/>
                <p:nvPr/>
              </p:nvSpPr>
              <p:spPr>
                <a:xfrm rot="20192963">
                  <a:off x="5263967" y="3242036"/>
                  <a:ext cx="266980" cy="168011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0" name="Rechteck 99">
                  <a:extLst>
                    <a:ext uri="{FF2B5EF4-FFF2-40B4-BE49-F238E27FC236}">
                      <a16:creationId xmlns:a16="http://schemas.microsoft.com/office/drawing/2014/main" id="{BE8B333A-8148-4A29-B79A-3BCD57328FF2}"/>
                    </a:ext>
                  </a:extLst>
                </p:cNvPr>
                <p:cNvSpPr/>
                <p:nvPr/>
              </p:nvSpPr>
              <p:spPr>
                <a:xfrm rot="16862640">
                  <a:off x="4891037" y="3681334"/>
                  <a:ext cx="266980" cy="168011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1" name="Rechteck 100">
                  <a:extLst>
                    <a:ext uri="{FF2B5EF4-FFF2-40B4-BE49-F238E27FC236}">
                      <a16:creationId xmlns:a16="http://schemas.microsoft.com/office/drawing/2014/main" id="{1F66D56B-AC6A-42A1-AFBE-0A423DC33C0C}"/>
                    </a:ext>
                  </a:extLst>
                </p:cNvPr>
                <p:cNvSpPr/>
                <p:nvPr/>
              </p:nvSpPr>
              <p:spPr>
                <a:xfrm rot="18874800">
                  <a:off x="4899540" y="3434733"/>
                  <a:ext cx="1271016" cy="613551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</p:grpSp>
        </p:grpSp>
        <p:grpSp>
          <p:nvGrpSpPr>
            <p:cNvPr id="95" name="Gruppieren 94">
              <a:extLst>
                <a:ext uri="{FF2B5EF4-FFF2-40B4-BE49-F238E27FC236}">
                  <a16:creationId xmlns:a16="http://schemas.microsoft.com/office/drawing/2014/main" id="{306F6C3F-5D58-4797-B432-EE2B489F5461}"/>
                </a:ext>
              </a:extLst>
            </p:cNvPr>
            <p:cNvGrpSpPr/>
            <p:nvPr/>
          </p:nvGrpSpPr>
          <p:grpSpPr>
            <a:xfrm>
              <a:off x="3046742" y="5004187"/>
              <a:ext cx="689560" cy="649168"/>
              <a:chOff x="3928886" y="5169642"/>
              <a:chExt cx="689560" cy="649168"/>
            </a:xfrm>
            <a:grpFill/>
          </p:grpSpPr>
          <p:sp>
            <p:nvSpPr>
              <p:cNvPr id="80" name="Flussdiagramm: Verbinder 79">
                <a:extLst>
                  <a:ext uri="{FF2B5EF4-FFF2-40B4-BE49-F238E27FC236}">
                    <a16:creationId xmlns:a16="http://schemas.microsoft.com/office/drawing/2014/main" id="{89CBF978-8D13-4309-ABEE-1C2A12D410DC}"/>
                  </a:ext>
                </a:extLst>
              </p:cNvPr>
              <p:cNvSpPr/>
              <p:nvPr/>
            </p:nvSpPr>
            <p:spPr>
              <a:xfrm>
                <a:off x="3928886" y="5169642"/>
                <a:ext cx="689560" cy="649168"/>
              </a:xfrm>
              <a:prstGeom prst="flowChartConnector">
                <a:avLst/>
              </a:prstGeom>
              <a:grpFill/>
              <a:ln w="762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1" name="Gleichschenkliges Dreieck 80">
                <a:extLst>
                  <a:ext uri="{FF2B5EF4-FFF2-40B4-BE49-F238E27FC236}">
                    <a16:creationId xmlns:a16="http://schemas.microsoft.com/office/drawing/2014/main" id="{27FD9E10-FC8C-4436-9F50-519676118247}"/>
                  </a:ext>
                </a:extLst>
              </p:cNvPr>
              <p:cNvSpPr/>
              <p:nvPr/>
            </p:nvSpPr>
            <p:spPr>
              <a:xfrm rot="7542139">
                <a:off x="3934341" y="5174110"/>
                <a:ext cx="429676" cy="424536"/>
              </a:xfrm>
              <a:prstGeom prst="triangl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25" name="Textfeld 24">
            <a:extLst>
              <a:ext uri="{FF2B5EF4-FFF2-40B4-BE49-F238E27FC236}">
                <a16:creationId xmlns:a16="http://schemas.microsoft.com/office/drawing/2014/main" id="{DEFBCF79-F6E8-4B0B-ABCA-471BA8C413B4}"/>
              </a:ext>
            </a:extLst>
          </p:cNvPr>
          <p:cNvSpPr txBox="1"/>
          <p:nvPr/>
        </p:nvSpPr>
        <p:spPr>
          <a:xfrm>
            <a:off x="2688327" y="4326411"/>
            <a:ext cx="641836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2400" b="1" dirty="0">
                <a:solidFill>
                  <a:schemeClr val="accent2">
                    <a:lumMod val="75000"/>
                  </a:schemeClr>
                </a:solidFill>
              </a:rPr>
              <a:t>Herstellung durch biotechnologische Produktion: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046E221-B133-477A-ADE4-5A9FAFBF0EE1}"/>
              </a:ext>
            </a:extLst>
          </p:cNvPr>
          <p:cNvSpPr txBox="1"/>
          <p:nvPr/>
        </p:nvSpPr>
        <p:spPr>
          <a:xfrm>
            <a:off x="2508552" y="5876851"/>
            <a:ext cx="28448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Einbringen der </a:t>
            </a:r>
            <a:r>
              <a:rPr lang="de-DE" dirty="0">
                <a:solidFill>
                  <a:srgbClr val="FF0000"/>
                </a:solidFill>
              </a:rPr>
              <a:t>DNA</a:t>
            </a:r>
            <a:r>
              <a:rPr lang="de-DE" dirty="0"/>
              <a:t> mithilfe eines geeigneten Vektors </a:t>
            </a:r>
            <a:r>
              <a:rPr lang="de-DE" sz="1600" dirty="0"/>
              <a:t>(verändertes Plasmid)</a:t>
            </a:r>
            <a:endParaRPr lang="de-DE" dirty="0"/>
          </a:p>
        </p:txBody>
      </p:sp>
      <p:sp>
        <p:nvSpPr>
          <p:cNvPr id="115" name="Pfeil: nach unten 114">
            <a:extLst>
              <a:ext uri="{FF2B5EF4-FFF2-40B4-BE49-F238E27FC236}">
                <a16:creationId xmlns:a16="http://schemas.microsoft.com/office/drawing/2014/main" id="{FFD795E7-7B53-40FA-9D40-6F66CBA1DD48}"/>
              </a:ext>
            </a:extLst>
          </p:cNvPr>
          <p:cNvSpPr/>
          <p:nvPr/>
        </p:nvSpPr>
        <p:spPr>
          <a:xfrm rot="16200000">
            <a:off x="5304055" y="6038836"/>
            <a:ext cx="436985" cy="47548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Pfeil: nach unten 115">
            <a:extLst>
              <a:ext uri="{FF2B5EF4-FFF2-40B4-BE49-F238E27FC236}">
                <a16:creationId xmlns:a16="http://schemas.microsoft.com/office/drawing/2014/main" id="{56C34D53-16E9-40CE-A6D3-FB8CBF04D193}"/>
              </a:ext>
            </a:extLst>
          </p:cNvPr>
          <p:cNvSpPr/>
          <p:nvPr/>
        </p:nvSpPr>
        <p:spPr>
          <a:xfrm rot="16200000">
            <a:off x="8087867" y="6038836"/>
            <a:ext cx="436985" cy="47548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B9D23FA5-0483-44E1-A680-B5B06782DD0C}"/>
              </a:ext>
            </a:extLst>
          </p:cNvPr>
          <p:cNvGrpSpPr/>
          <p:nvPr/>
        </p:nvGrpSpPr>
        <p:grpSpPr>
          <a:xfrm>
            <a:off x="-4172" y="-49814"/>
            <a:ext cx="7856179" cy="1605031"/>
            <a:chOff x="-4172" y="-49814"/>
            <a:chExt cx="7856179" cy="1605031"/>
          </a:xfrm>
        </p:grpSpPr>
        <p:sp>
          <p:nvSpPr>
            <p:cNvPr id="122" name="Rechteck 121">
              <a:extLst>
                <a:ext uri="{FF2B5EF4-FFF2-40B4-BE49-F238E27FC236}">
                  <a16:creationId xmlns:a16="http://schemas.microsoft.com/office/drawing/2014/main" id="{EDEA83CD-AAC9-4797-84F6-D9699A001763}"/>
                </a:ext>
              </a:extLst>
            </p:cNvPr>
            <p:cNvSpPr/>
            <p:nvPr/>
          </p:nvSpPr>
          <p:spPr>
            <a:xfrm>
              <a:off x="-4172" y="-49814"/>
              <a:ext cx="7657700" cy="16050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dirty="0">
                <a:solidFill>
                  <a:srgbClr val="FF0000"/>
                </a:solidFill>
              </a:endParaRPr>
            </a:p>
            <a:p>
              <a:r>
                <a:rPr lang="de-DE" dirty="0">
                  <a:solidFill>
                    <a:srgbClr val="FF0000"/>
                  </a:solidFill>
                </a:rPr>
                <a:t>Therapeutika</a:t>
              </a:r>
            </a:p>
            <a:p>
              <a:endParaRPr lang="de-DE" dirty="0"/>
            </a:p>
            <a:p>
              <a:endParaRPr lang="de-DE" dirty="0"/>
            </a:p>
            <a:p>
              <a:endParaRPr lang="de-DE" dirty="0"/>
            </a:p>
            <a:p>
              <a:endParaRPr lang="de-DE" dirty="0"/>
            </a:p>
            <a:p>
              <a:endParaRPr lang="de-DE" dirty="0"/>
            </a:p>
            <a:p>
              <a:r>
                <a:rPr lang="de-DE" dirty="0"/>
                <a:t>Prophylaxe</a:t>
              </a: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25A7E44E-FBAF-4D59-A29F-FF711C0061E6}"/>
                </a:ext>
              </a:extLst>
            </p:cNvPr>
            <p:cNvSpPr txBox="1"/>
            <p:nvPr/>
          </p:nvSpPr>
          <p:spPr>
            <a:xfrm>
              <a:off x="1489324" y="239454"/>
              <a:ext cx="10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Diabetes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28F59B4-0082-4484-B976-2591B4AF8ADA}"/>
                </a:ext>
              </a:extLst>
            </p:cNvPr>
            <p:cNvSpPr txBox="1"/>
            <p:nvPr/>
          </p:nvSpPr>
          <p:spPr>
            <a:xfrm>
              <a:off x="1779193" y="977157"/>
              <a:ext cx="19386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accent1"/>
                  </a:solidFill>
                </a:rPr>
                <a:t>Insulin</a:t>
              </a:r>
              <a:r>
                <a:rPr lang="de-DE" sz="1600" dirty="0"/>
                <a:t> wird gespritzt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A124392F-1AF7-4FAA-8B85-6E0A5BA6F758}"/>
                </a:ext>
              </a:extLst>
            </p:cNvPr>
            <p:cNvSpPr txBox="1"/>
            <p:nvPr/>
          </p:nvSpPr>
          <p:spPr>
            <a:xfrm>
              <a:off x="4297273" y="967968"/>
              <a:ext cx="17189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chemeClr val="accent1"/>
                  </a:solidFill>
                </a:rPr>
                <a:t>EPO</a:t>
              </a:r>
              <a:r>
                <a:rPr lang="de-DE" sz="1600" dirty="0"/>
                <a:t> wird gespritzt</a:t>
              </a:r>
            </a:p>
          </p:txBody>
        </p: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12C0C685-EF58-4552-AF69-86D9D722CF03}"/>
                </a:ext>
              </a:extLst>
            </p:cNvPr>
            <p:cNvCxnSpPr/>
            <p:nvPr/>
          </p:nvCxnSpPr>
          <p:spPr>
            <a:xfrm>
              <a:off x="2123163" y="595427"/>
              <a:ext cx="448056" cy="3376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>
              <a:extLst>
                <a:ext uri="{FF2B5EF4-FFF2-40B4-BE49-F238E27FC236}">
                  <a16:creationId xmlns:a16="http://schemas.microsoft.com/office/drawing/2014/main" id="{497B84F5-A8CD-41B0-833C-9A44FC1D7738}"/>
                </a:ext>
              </a:extLst>
            </p:cNvPr>
            <p:cNvCxnSpPr>
              <a:cxnSpLocks/>
            </p:cNvCxnSpPr>
            <p:nvPr/>
          </p:nvCxnSpPr>
          <p:spPr>
            <a:xfrm>
              <a:off x="3441070" y="480002"/>
              <a:ext cx="198770" cy="2401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feld 133">
              <a:extLst>
                <a:ext uri="{FF2B5EF4-FFF2-40B4-BE49-F238E27FC236}">
                  <a16:creationId xmlns:a16="http://schemas.microsoft.com/office/drawing/2014/main" id="{24E9DCA0-53CF-4BC3-9819-EEE72F72864C}"/>
                </a:ext>
              </a:extLst>
            </p:cNvPr>
            <p:cNvSpPr txBox="1"/>
            <p:nvPr/>
          </p:nvSpPr>
          <p:spPr>
            <a:xfrm>
              <a:off x="3530022" y="663485"/>
              <a:ext cx="7777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Doping</a:t>
              </a:r>
            </a:p>
          </p:txBody>
        </p:sp>
        <p:cxnSp>
          <p:nvCxnSpPr>
            <p:cNvPr id="136" name="Gerade Verbindung mit Pfeil 135">
              <a:extLst>
                <a:ext uri="{FF2B5EF4-FFF2-40B4-BE49-F238E27FC236}">
                  <a16:creationId xmlns:a16="http://schemas.microsoft.com/office/drawing/2014/main" id="{40D58E67-D2ED-46D0-972D-680993967999}"/>
                </a:ext>
              </a:extLst>
            </p:cNvPr>
            <p:cNvCxnSpPr>
              <a:cxnSpLocks/>
            </p:cNvCxnSpPr>
            <p:nvPr/>
          </p:nvCxnSpPr>
          <p:spPr>
            <a:xfrm>
              <a:off x="3930990" y="955953"/>
              <a:ext cx="341650" cy="1808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feld 138">
              <a:extLst>
                <a:ext uri="{FF2B5EF4-FFF2-40B4-BE49-F238E27FC236}">
                  <a16:creationId xmlns:a16="http://schemas.microsoft.com/office/drawing/2014/main" id="{05641CFD-E6CA-4ECF-A27C-38C4B76FB0FE}"/>
                </a:ext>
              </a:extLst>
            </p:cNvPr>
            <p:cNvSpPr txBox="1"/>
            <p:nvPr/>
          </p:nvSpPr>
          <p:spPr>
            <a:xfrm>
              <a:off x="4381313" y="692030"/>
              <a:ext cx="3470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Bildung von Erythrozyten bei Blutarmut</a:t>
              </a:r>
            </a:p>
          </p:txBody>
        </p:sp>
        <p:cxnSp>
          <p:nvCxnSpPr>
            <p:cNvPr id="140" name="Gerade Verbindung mit Pfeil 139">
              <a:extLst>
                <a:ext uri="{FF2B5EF4-FFF2-40B4-BE49-F238E27FC236}">
                  <a16:creationId xmlns:a16="http://schemas.microsoft.com/office/drawing/2014/main" id="{D1CDCCAE-F1C8-4A6A-BD85-8955324558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93908" y="533189"/>
              <a:ext cx="198228" cy="247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Gerade Verbindung mit Pfeil 141">
              <a:extLst>
                <a:ext uri="{FF2B5EF4-FFF2-40B4-BE49-F238E27FC236}">
                  <a16:creationId xmlns:a16="http://schemas.microsoft.com/office/drawing/2014/main" id="{B5D56A2F-EB1B-4F1D-81EA-7023E996887D}"/>
                </a:ext>
              </a:extLst>
            </p:cNvPr>
            <p:cNvCxnSpPr>
              <a:cxnSpLocks/>
              <a:endCxn id="35" idx="3"/>
            </p:cNvCxnSpPr>
            <p:nvPr/>
          </p:nvCxnSpPr>
          <p:spPr>
            <a:xfrm flipH="1">
              <a:off x="6016270" y="1014744"/>
              <a:ext cx="270624" cy="1225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9572E194-9E1C-417E-8737-04F2682F40A4}"/>
              </a:ext>
            </a:extLst>
          </p:cNvPr>
          <p:cNvGrpSpPr/>
          <p:nvPr/>
        </p:nvGrpSpPr>
        <p:grpSpPr>
          <a:xfrm>
            <a:off x="8538674" y="1659429"/>
            <a:ext cx="3685221" cy="1155264"/>
            <a:chOff x="8538674" y="1659429"/>
            <a:chExt cx="3685221" cy="1155264"/>
          </a:xfrm>
        </p:grpSpPr>
        <p:sp>
          <p:nvSpPr>
            <p:cNvPr id="149" name="Rechteck 148">
              <a:extLst>
                <a:ext uri="{FF2B5EF4-FFF2-40B4-BE49-F238E27FC236}">
                  <a16:creationId xmlns:a16="http://schemas.microsoft.com/office/drawing/2014/main" id="{C88ED1D8-7643-4912-B987-9CED61A5916C}"/>
                </a:ext>
              </a:extLst>
            </p:cNvPr>
            <p:cNvSpPr/>
            <p:nvPr/>
          </p:nvSpPr>
          <p:spPr>
            <a:xfrm>
              <a:off x="8538674" y="1659429"/>
              <a:ext cx="3685221" cy="115526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dirty="0"/>
            </a:p>
            <a:p>
              <a:endParaRPr lang="de-DE" dirty="0"/>
            </a:p>
            <a:p>
              <a:endParaRPr lang="de-DE" sz="2400" dirty="0"/>
            </a:p>
            <a:p>
              <a:pPr algn="r"/>
              <a:r>
                <a:rPr lang="de-DE" dirty="0">
                  <a:solidFill>
                    <a:srgbClr val="F79709"/>
                  </a:solidFill>
                </a:rPr>
                <a:t>genetische Diagnostik</a:t>
              </a:r>
            </a:p>
          </p:txBody>
        </p:sp>
        <p:sp>
          <p:nvSpPr>
            <p:cNvPr id="151" name="Textfeld 150">
              <a:extLst>
                <a:ext uri="{FF2B5EF4-FFF2-40B4-BE49-F238E27FC236}">
                  <a16:creationId xmlns:a16="http://schemas.microsoft.com/office/drawing/2014/main" id="{BE7815C2-B05F-4BC6-897F-6B3B376C6B82}"/>
                </a:ext>
              </a:extLst>
            </p:cNvPr>
            <p:cNvSpPr txBox="1"/>
            <p:nvPr/>
          </p:nvSpPr>
          <p:spPr>
            <a:xfrm>
              <a:off x="8657678" y="1682823"/>
              <a:ext cx="24491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Vaterschaftstest, DNA-Vervielfältigung durch PCR</a:t>
              </a:r>
            </a:p>
          </p:txBody>
        </p:sp>
        <p:cxnSp>
          <p:nvCxnSpPr>
            <p:cNvPr id="153" name="Gerade Verbindung mit Pfeil 152">
              <a:extLst>
                <a:ext uri="{FF2B5EF4-FFF2-40B4-BE49-F238E27FC236}">
                  <a16:creationId xmlns:a16="http://schemas.microsoft.com/office/drawing/2014/main" id="{2ECD1AE7-7933-4312-B3C6-F8D538B45F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22389" y="1797237"/>
              <a:ext cx="399294" cy="1249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Gerade Verbindung mit Pfeil 153">
              <a:extLst>
                <a:ext uri="{FF2B5EF4-FFF2-40B4-BE49-F238E27FC236}">
                  <a16:creationId xmlns:a16="http://schemas.microsoft.com/office/drawing/2014/main" id="{80EA9CD2-0343-4896-9B15-FA9E2BCCB3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82678" y="2223295"/>
              <a:ext cx="71910" cy="1406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" name="Textfeld 151">
            <a:extLst>
              <a:ext uri="{FF2B5EF4-FFF2-40B4-BE49-F238E27FC236}">
                <a16:creationId xmlns:a16="http://schemas.microsoft.com/office/drawing/2014/main" id="{E12BE462-329F-460C-847E-0BF0783ED75E}"/>
              </a:ext>
            </a:extLst>
          </p:cNvPr>
          <p:cNvSpPr txBox="1"/>
          <p:nvPr/>
        </p:nvSpPr>
        <p:spPr>
          <a:xfrm>
            <a:off x="8489943" y="2286277"/>
            <a:ext cx="3841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chemeClr val="accent1"/>
                </a:solidFill>
              </a:rPr>
              <a:t>Taq</a:t>
            </a:r>
            <a:r>
              <a:rPr lang="de-DE" sz="1600" b="1" dirty="0">
                <a:solidFill>
                  <a:schemeClr val="accent1"/>
                </a:solidFill>
              </a:rPr>
              <a:t>-Polymerase </a:t>
            </a:r>
            <a:r>
              <a:rPr lang="de-DE" sz="1600" dirty="0"/>
              <a:t>wird benötigt</a:t>
            </a:r>
          </a:p>
        </p:txBody>
      </p:sp>
      <p:sp>
        <p:nvSpPr>
          <p:cNvPr id="173" name="Legende: mit Pfeil nach links und rechts 172">
            <a:extLst>
              <a:ext uri="{FF2B5EF4-FFF2-40B4-BE49-F238E27FC236}">
                <a16:creationId xmlns:a16="http://schemas.microsoft.com/office/drawing/2014/main" id="{8C1B6C21-A907-45F9-B243-076A02F5E6A9}"/>
              </a:ext>
            </a:extLst>
          </p:cNvPr>
          <p:cNvSpPr/>
          <p:nvPr/>
        </p:nvSpPr>
        <p:spPr>
          <a:xfrm rot="1020867">
            <a:off x="6970050" y="3431021"/>
            <a:ext cx="1534228" cy="413838"/>
          </a:xfrm>
          <a:prstGeom prst="leftRightArrowCallou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accent1"/>
                </a:solidFill>
              </a:rPr>
              <a:t>Protein</a:t>
            </a:r>
          </a:p>
        </p:txBody>
      </p:sp>
      <p:sp>
        <p:nvSpPr>
          <p:cNvPr id="175" name="Legende: mit Pfeil nach links und rechts 174">
            <a:extLst>
              <a:ext uri="{FF2B5EF4-FFF2-40B4-BE49-F238E27FC236}">
                <a16:creationId xmlns:a16="http://schemas.microsoft.com/office/drawing/2014/main" id="{CAEFA286-B269-48C2-8081-99F8B4554768}"/>
              </a:ext>
            </a:extLst>
          </p:cNvPr>
          <p:cNvSpPr/>
          <p:nvPr/>
        </p:nvSpPr>
        <p:spPr>
          <a:xfrm rot="21089920">
            <a:off x="7041462" y="2554150"/>
            <a:ext cx="1534228" cy="413838"/>
          </a:xfrm>
          <a:prstGeom prst="leftRightArrowCallou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accent1"/>
                </a:solidFill>
              </a:rPr>
              <a:t>Protein</a:t>
            </a:r>
          </a:p>
        </p:txBody>
      </p:sp>
      <p:sp>
        <p:nvSpPr>
          <p:cNvPr id="177" name="Legende: mit Pfeil nach links und rechts 176">
            <a:extLst>
              <a:ext uri="{FF2B5EF4-FFF2-40B4-BE49-F238E27FC236}">
                <a16:creationId xmlns:a16="http://schemas.microsoft.com/office/drawing/2014/main" id="{AED97330-2E65-4B11-9957-44B538BE6C70}"/>
              </a:ext>
            </a:extLst>
          </p:cNvPr>
          <p:cNvSpPr/>
          <p:nvPr/>
        </p:nvSpPr>
        <p:spPr>
          <a:xfrm rot="19833262">
            <a:off x="6981960" y="1749893"/>
            <a:ext cx="1534228" cy="413838"/>
          </a:xfrm>
          <a:prstGeom prst="leftRightArrowCallou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accent1"/>
                </a:solidFill>
              </a:rPr>
              <a:t>Protein</a:t>
            </a:r>
          </a:p>
        </p:txBody>
      </p:sp>
      <p:sp>
        <p:nvSpPr>
          <p:cNvPr id="179" name="Legende: mit Pfeil nach links und rechts 178">
            <a:extLst>
              <a:ext uri="{FF2B5EF4-FFF2-40B4-BE49-F238E27FC236}">
                <a16:creationId xmlns:a16="http://schemas.microsoft.com/office/drawing/2014/main" id="{FC737DA5-29DB-4C9D-9665-2FCC0871668E}"/>
              </a:ext>
            </a:extLst>
          </p:cNvPr>
          <p:cNvSpPr/>
          <p:nvPr/>
        </p:nvSpPr>
        <p:spPr>
          <a:xfrm rot="2359333">
            <a:off x="3375510" y="1602736"/>
            <a:ext cx="1534228" cy="413838"/>
          </a:xfrm>
          <a:prstGeom prst="leftRightArrowCallou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accent1"/>
                </a:solidFill>
              </a:rPr>
              <a:t>Protein</a:t>
            </a:r>
          </a:p>
        </p:txBody>
      </p:sp>
      <p:sp>
        <p:nvSpPr>
          <p:cNvPr id="183" name="Legende: mit Pfeil nach links und rechts 182">
            <a:extLst>
              <a:ext uri="{FF2B5EF4-FFF2-40B4-BE49-F238E27FC236}">
                <a16:creationId xmlns:a16="http://schemas.microsoft.com/office/drawing/2014/main" id="{51C74CD3-A96E-47C6-9062-1AD79FAB7438}"/>
              </a:ext>
            </a:extLst>
          </p:cNvPr>
          <p:cNvSpPr/>
          <p:nvPr/>
        </p:nvSpPr>
        <p:spPr>
          <a:xfrm rot="2331854">
            <a:off x="4459106" y="1541537"/>
            <a:ext cx="1534228" cy="413838"/>
          </a:xfrm>
          <a:prstGeom prst="leftRightArrowCallou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accent1"/>
                </a:solidFill>
              </a:rPr>
              <a:t>Protein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D1A6C7A-B70E-4EF9-9C27-79D2FF3BBBDE}"/>
              </a:ext>
            </a:extLst>
          </p:cNvPr>
          <p:cNvGrpSpPr/>
          <p:nvPr/>
        </p:nvGrpSpPr>
        <p:grpSpPr>
          <a:xfrm>
            <a:off x="-859" y="1639968"/>
            <a:ext cx="3900106" cy="2236065"/>
            <a:chOff x="-859" y="1639968"/>
            <a:chExt cx="3900106" cy="2236065"/>
          </a:xfrm>
        </p:grpSpPr>
        <p:grpSp>
          <p:nvGrpSpPr>
            <p:cNvPr id="184" name="Gruppieren 183">
              <a:extLst>
                <a:ext uri="{FF2B5EF4-FFF2-40B4-BE49-F238E27FC236}">
                  <a16:creationId xmlns:a16="http://schemas.microsoft.com/office/drawing/2014/main" id="{5AFC6E16-677C-4178-A19B-B8213CE7E574}"/>
                </a:ext>
              </a:extLst>
            </p:cNvPr>
            <p:cNvGrpSpPr/>
            <p:nvPr/>
          </p:nvGrpSpPr>
          <p:grpSpPr>
            <a:xfrm>
              <a:off x="-859" y="1639968"/>
              <a:ext cx="3900106" cy="2236065"/>
              <a:chOff x="8671433" y="1658360"/>
              <a:chExt cx="3900106" cy="1360711"/>
            </a:xfrm>
          </p:grpSpPr>
          <p:sp>
            <p:nvSpPr>
              <p:cNvPr id="120" name="Rechteck 119">
                <a:extLst>
                  <a:ext uri="{FF2B5EF4-FFF2-40B4-BE49-F238E27FC236}">
                    <a16:creationId xmlns:a16="http://schemas.microsoft.com/office/drawing/2014/main" id="{2D79CDDE-2EFA-4C9F-82A8-1E582A11E1F7}"/>
                  </a:ext>
                </a:extLst>
              </p:cNvPr>
              <p:cNvSpPr/>
              <p:nvPr/>
            </p:nvSpPr>
            <p:spPr>
              <a:xfrm>
                <a:off x="8671433" y="1658360"/>
                <a:ext cx="3520170" cy="136071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>
                    <a:solidFill>
                      <a:schemeClr val="accent6">
                        <a:lumMod val="75000"/>
                      </a:schemeClr>
                    </a:solidFill>
                  </a:rPr>
                  <a:t>Prophylaxe</a:t>
                </a:r>
              </a:p>
            </p:txBody>
          </p: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EA120D4C-FEF5-4923-B531-796008719FB6}"/>
                  </a:ext>
                </a:extLst>
              </p:cNvPr>
              <p:cNvSpPr txBox="1"/>
              <p:nvPr/>
            </p:nvSpPr>
            <p:spPr>
              <a:xfrm>
                <a:off x="9760832" y="2181388"/>
                <a:ext cx="1439689" cy="187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Grippeimpfung</a:t>
                </a:r>
                <a:endParaRPr lang="de-DE" dirty="0"/>
              </a:p>
            </p:txBody>
          </p:sp>
          <p:cxnSp>
            <p:nvCxnSpPr>
              <p:cNvPr id="43" name="Gerade Verbindung mit Pfeil 42">
                <a:extLst>
                  <a:ext uri="{FF2B5EF4-FFF2-40B4-BE49-F238E27FC236}">
                    <a16:creationId xmlns:a16="http://schemas.microsoft.com/office/drawing/2014/main" id="{38A89B24-C5CC-4B1B-8050-447640A721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2242" y="1919426"/>
                <a:ext cx="208076" cy="20336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mit Pfeil 43">
                <a:extLst>
                  <a:ext uri="{FF2B5EF4-FFF2-40B4-BE49-F238E27FC236}">
                    <a16:creationId xmlns:a16="http://schemas.microsoft.com/office/drawing/2014/main" id="{ACCBC447-5BDE-43C7-88FC-950C7E4E23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30860" y="2376922"/>
                <a:ext cx="176498" cy="20940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18EA7AC0-B962-4AC2-967E-064B947ACE0A}"/>
                  </a:ext>
                </a:extLst>
              </p:cNvPr>
              <p:cNvSpPr txBox="1"/>
              <p:nvPr/>
            </p:nvSpPr>
            <p:spPr>
              <a:xfrm>
                <a:off x="8729678" y="2618811"/>
                <a:ext cx="3841861" cy="187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/>
                  <a:t>rekombinanter </a:t>
                </a:r>
                <a:r>
                  <a:rPr lang="de-DE" sz="1600" b="1" dirty="0">
                    <a:solidFill>
                      <a:schemeClr val="accent1"/>
                    </a:solidFill>
                  </a:rPr>
                  <a:t>Impfstoff </a:t>
                </a:r>
                <a:r>
                  <a:rPr lang="de-DE" sz="1600" dirty="0"/>
                  <a:t>wird gespritzt</a:t>
                </a:r>
              </a:p>
            </p:txBody>
          </p:sp>
        </p:grp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B35F3BF7-F906-4FE9-A0FD-220E14D82557}"/>
                </a:ext>
              </a:extLst>
            </p:cNvPr>
            <p:cNvSpPr txBox="1"/>
            <p:nvPr/>
          </p:nvSpPr>
          <p:spPr>
            <a:xfrm>
              <a:off x="1859059" y="1775866"/>
              <a:ext cx="1374100" cy="738664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400" b="1" dirty="0"/>
                <a:t>Bild: </a:t>
              </a:r>
              <a:r>
                <a:rPr lang="de-DE" sz="1400" dirty="0"/>
                <a:t>primäre und sekundäre Immunantwort</a:t>
              </a:r>
            </a:p>
          </p:txBody>
        </p:sp>
      </p:grpSp>
      <p:sp>
        <p:nvSpPr>
          <p:cNvPr id="5" name="Legende: mit Pfeil nach links und rechts 4">
            <a:extLst>
              <a:ext uri="{FF2B5EF4-FFF2-40B4-BE49-F238E27FC236}">
                <a16:creationId xmlns:a16="http://schemas.microsoft.com/office/drawing/2014/main" id="{4A3B3D66-FEA5-4E6B-B7B5-0A78241315F0}"/>
              </a:ext>
            </a:extLst>
          </p:cNvPr>
          <p:cNvSpPr/>
          <p:nvPr/>
        </p:nvSpPr>
        <p:spPr>
          <a:xfrm rot="20111546">
            <a:off x="3306578" y="2764057"/>
            <a:ext cx="1534228" cy="413838"/>
          </a:xfrm>
          <a:prstGeom prst="leftRightArrowCallou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accent1"/>
                </a:solidFill>
              </a:rPr>
              <a:t>Protein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B7D43B93-1ECE-4049-86BD-8FF0F5FE5780}"/>
              </a:ext>
            </a:extLst>
          </p:cNvPr>
          <p:cNvGrpSpPr/>
          <p:nvPr/>
        </p:nvGrpSpPr>
        <p:grpSpPr>
          <a:xfrm>
            <a:off x="8492354" y="2835381"/>
            <a:ext cx="3704622" cy="1547573"/>
            <a:chOff x="8492354" y="2835381"/>
            <a:chExt cx="3704622" cy="1547573"/>
          </a:xfrm>
        </p:grpSpPr>
        <p:sp>
          <p:nvSpPr>
            <p:cNvPr id="129" name="Rechteck 128">
              <a:extLst>
                <a:ext uri="{FF2B5EF4-FFF2-40B4-BE49-F238E27FC236}">
                  <a16:creationId xmlns:a16="http://schemas.microsoft.com/office/drawing/2014/main" id="{93E72A11-6118-49D8-8D64-02838F17A47D}"/>
                </a:ext>
              </a:extLst>
            </p:cNvPr>
            <p:cNvSpPr/>
            <p:nvPr/>
          </p:nvSpPr>
          <p:spPr>
            <a:xfrm>
              <a:off x="8538674" y="2835381"/>
              <a:ext cx="3658302" cy="154757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dirty="0"/>
            </a:p>
            <a:p>
              <a:endParaRPr lang="de-DE" dirty="0"/>
            </a:p>
            <a:p>
              <a:endParaRPr lang="de-DE" dirty="0"/>
            </a:p>
            <a:p>
              <a:pPr algn="r"/>
              <a:endParaRPr lang="de-DE" sz="2800" dirty="0"/>
            </a:p>
            <a:p>
              <a:pPr algn="r"/>
              <a:r>
                <a:rPr lang="de-DE" dirty="0">
                  <a:solidFill>
                    <a:srgbClr val="FF0000"/>
                  </a:solidFill>
                </a:rPr>
                <a:t>regenerative Medizin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40D9915E-7E80-4333-AF25-2C188798BDD4}"/>
                </a:ext>
              </a:extLst>
            </p:cNvPr>
            <p:cNvSpPr txBox="1"/>
            <p:nvPr/>
          </p:nvSpPr>
          <p:spPr>
            <a:xfrm>
              <a:off x="8601171" y="2959325"/>
              <a:ext cx="22426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zerstörte Zellen/Gewebe werden ersetzt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2980FBA-0FD4-43F7-A51F-30C7B5A15177}"/>
                </a:ext>
              </a:extLst>
            </p:cNvPr>
            <p:cNvSpPr txBox="1"/>
            <p:nvPr/>
          </p:nvSpPr>
          <p:spPr>
            <a:xfrm>
              <a:off x="8492354" y="3616974"/>
              <a:ext cx="34673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Stammzellen werden mithilfe von </a:t>
              </a:r>
              <a:r>
                <a:rPr lang="de-DE" sz="1400" b="1" dirty="0">
                  <a:solidFill>
                    <a:schemeClr val="accent1"/>
                  </a:solidFill>
                </a:rPr>
                <a:t>Wachstumsfaktoren</a:t>
              </a:r>
              <a:r>
                <a:rPr lang="de-DE" sz="1400" b="1" dirty="0"/>
                <a:t> </a:t>
              </a:r>
              <a:r>
                <a:rPr lang="de-DE" sz="1400" dirty="0"/>
                <a:t>differenziert</a:t>
              </a:r>
            </a:p>
          </p:txBody>
        </p:sp>
        <p:cxnSp>
          <p:nvCxnSpPr>
            <p:cNvPr id="56" name="Gerade Verbindung mit Pfeil 55">
              <a:extLst>
                <a:ext uri="{FF2B5EF4-FFF2-40B4-BE49-F238E27FC236}">
                  <a16:creationId xmlns:a16="http://schemas.microsoft.com/office/drawing/2014/main" id="{14444EF2-245F-46BB-ABDE-656EC8634A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0961" y="3474441"/>
              <a:ext cx="95480" cy="1810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mit Pfeil 83">
              <a:extLst>
                <a:ext uri="{FF2B5EF4-FFF2-40B4-BE49-F238E27FC236}">
                  <a16:creationId xmlns:a16="http://schemas.microsoft.com/office/drawing/2014/main" id="{ED87C474-C526-4949-8116-0BC63863FB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65766" y="2997715"/>
              <a:ext cx="399294" cy="1249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2" name="Grafik 81">
            <a:extLst>
              <a:ext uri="{FF2B5EF4-FFF2-40B4-BE49-F238E27FC236}">
                <a16:creationId xmlns:a16="http://schemas.microsoft.com/office/drawing/2014/main" id="{A34502D0-7B30-4C7D-B665-54051FDF1CFE}"/>
              </a:ext>
            </a:extLst>
          </p:cNvPr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5" y="1683960"/>
            <a:ext cx="1266122" cy="847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1122CFC-CC64-44AD-AE6B-16F910F15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15" y="310725"/>
            <a:ext cx="1223110" cy="917333"/>
          </a:xfrm>
          <a:prstGeom prst="rect">
            <a:avLst/>
          </a:prstGeom>
        </p:spPr>
      </p:pic>
      <p:pic>
        <p:nvPicPr>
          <p:cNvPr id="1030" name="Picture 6" descr="Blut, Blutplasma, Rote Blutkörperchen, Plasma">
            <a:extLst>
              <a:ext uri="{FF2B5EF4-FFF2-40B4-BE49-F238E27FC236}">
                <a16:creationId xmlns:a16="http://schemas.microsoft.com/office/drawing/2014/main" id="{181CA20E-E2F9-4578-A22C-4B77E060A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432471" y="-8205"/>
            <a:ext cx="777779" cy="58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arbband, Schleife, Auszeichnung, Band, Rot">
            <a:extLst>
              <a:ext uri="{FF2B5EF4-FFF2-40B4-BE49-F238E27FC236}">
                <a16:creationId xmlns:a16="http://schemas.microsoft.com/office/drawing/2014/main" id="{404F372A-E3D2-4D2D-AE39-AF181914C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442" y="37889"/>
            <a:ext cx="760327" cy="83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24AD019-DC1B-4443-9713-5C35A5A65030}"/>
              </a:ext>
            </a:extLst>
          </p:cNvPr>
          <p:cNvSpPr txBox="1"/>
          <p:nvPr/>
        </p:nvSpPr>
        <p:spPr>
          <a:xfrm>
            <a:off x="11371177" y="-1534"/>
            <a:ext cx="474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87" name="Grafik 86" descr="Vater, Tochter, Strand, Familie, Papa, Sonnig, Urlaub">
            <a:extLst>
              <a:ext uri="{FF2B5EF4-FFF2-40B4-BE49-F238E27FC236}">
                <a16:creationId xmlns:a16="http://schemas.microsoft.com/office/drawing/2014/main" id="{2CD67118-CE1E-45C2-B78E-0FE2D8937C99}"/>
              </a:ext>
            </a:extLst>
          </p:cNvPr>
          <p:cNvPicPr/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0" t="12891" r="-68"/>
          <a:stretch/>
        </p:blipFill>
        <p:spPr bwMode="auto">
          <a:xfrm>
            <a:off x="11215762" y="1690403"/>
            <a:ext cx="996328" cy="9096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803EA3B6-CFD0-4758-A538-47ECDA25CEE6}"/>
              </a:ext>
            </a:extLst>
          </p:cNvPr>
          <p:cNvSpPr txBox="1"/>
          <p:nvPr/>
        </p:nvSpPr>
        <p:spPr>
          <a:xfrm>
            <a:off x="11640754" y="1685425"/>
            <a:ext cx="474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034" name="Picture 10" descr="Stammzellen, Differenzierung, Programmierung, Schalter">
            <a:extLst>
              <a:ext uri="{FF2B5EF4-FFF2-40B4-BE49-F238E27FC236}">
                <a16:creationId xmlns:a16="http://schemas.microsoft.com/office/drawing/2014/main" id="{C9D284A0-3E26-4DD6-8568-508065415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448" y="2864294"/>
            <a:ext cx="979139" cy="79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Grafik 92" descr="Medizinische, Krankenhaus, Ikonen, Arzt, Gesundheit">
            <a:extLst>
              <a:ext uri="{FF2B5EF4-FFF2-40B4-BE49-F238E27FC236}">
                <a16:creationId xmlns:a16="http://schemas.microsoft.com/office/drawing/2014/main" id="{5CB74BED-02D0-4628-836B-98CA9AFAC94F}"/>
              </a:ext>
            </a:extLst>
          </p:cNvPr>
          <p:cNvPicPr/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2201" y="4693324"/>
            <a:ext cx="1589799" cy="1496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rafik 93">
            <a:extLst>
              <a:ext uri="{FF2B5EF4-FFF2-40B4-BE49-F238E27FC236}">
                <a16:creationId xmlns:a16="http://schemas.microsoft.com/office/drawing/2014/main" id="{11DA23B3-2C6F-418B-B44E-6274441B1567}"/>
              </a:ext>
            </a:extLst>
          </p:cNvPr>
          <p:cNvPicPr/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292" y="4631879"/>
            <a:ext cx="1210837" cy="1180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C9B0B30F-AA45-46B8-AA9A-7F5B86745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608" y="4906546"/>
            <a:ext cx="918007" cy="91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31C322B-A072-4811-BFCA-5158D0A4340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0133" t="19867" r="14404"/>
          <a:stretch/>
        </p:blipFill>
        <p:spPr>
          <a:xfrm flipH="1">
            <a:off x="5880176" y="4903884"/>
            <a:ext cx="1161935" cy="923330"/>
          </a:xfrm>
          <a:prstGeom prst="rect">
            <a:avLst/>
          </a:prstGeom>
        </p:spPr>
      </p:pic>
      <p:pic>
        <p:nvPicPr>
          <p:cNvPr id="103" name="Grafik 102" descr="Dna, Weiße Männchen, 3D Model, Freigestellt, 3D, Model">
            <a:extLst>
              <a:ext uri="{FF2B5EF4-FFF2-40B4-BE49-F238E27FC236}">
                <a16:creationId xmlns:a16="http://schemas.microsoft.com/office/drawing/2014/main" id="{A9C7639A-5EF7-4032-B551-1BD090D776F8}"/>
              </a:ext>
            </a:extLst>
          </p:cNvPr>
          <p:cNvPicPr/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23" y="4714096"/>
            <a:ext cx="1251326" cy="1073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0" name="Picture 16" descr="Avatar, Avatare, Schere">
            <a:extLst>
              <a:ext uri="{FF2B5EF4-FFF2-40B4-BE49-F238E27FC236}">
                <a16:creationId xmlns:a16="http://schemas.microsoft.com/office/drawing/2014/main" id="{26594B88-9FA3-43F5-BB6D-0C6C77166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0277">
            <a:off x="523306" y="5120486"/>
            <a:ext cx="564172" cy="56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847BDDE-0627-44D6-92C8-80711CB227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96659" y="-62141"/>
            <a:ext cx="1008905" cy="672181"/>
          </a:xfrm>
          <a:prstGeom prst="rect">
            <a:avLst/>
          </a:prstGeom>
        </p:spPr>
      </p:pic>
      <p:pic>
        <p:nvPicPr>
          <p:cNvPr id="1028" name="Picture 4" descr="Disney, Doping, Einnahme Unerlaubter Substanzen">
            <a:extLst>
              <a:ext uri="{FF2B5EF4-FFF2-40B4-BE49-F238E27FC236}">
                <a16:creationId xmlns:a16="http://schemas.microsoft.com/office/drawing/2014/main" id="{681F3C5E-2C05-445E-B0C2-CD35A7C52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339" y="-33962"/>
            <a:ext cx="1110424" cy="67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1">
            <a:extLst>
              <a:ext uri="{FF2B5EF4-FFF2-40B4-BE49-F238E27FC236}">
                <a16:creationId xmlns:a16="http://schemas.microsoft.com/office/drawing/2014/main" id="{05CA919B-7358-4BC2-9DB5-2A998E69BD41}"/>
              </a:ext>
            </a:extLst>
          </p:cNvPr>
          <p:cNvGrpSpPr>
            <a:grpSpLocks/>
          </p:cNvGrpSpPr>
          <p:nvPr/>
        </p:nvGrpSpPr>
        <p:grpSpPr bwMode="auto">
          <a:xfrm>
            <a:off x="8952534" y="59221"/>
            <a:ext cx="760327" cy="966997"/>
            <a:chOff x="1947" y="11136"/>
            <a:chExt cx="1881" cy="2995"/>
          </a:xfrm>
        </p:grpSpPr>
        <p:grpSp>
          <p:nvGrpSpPr>
            <p:cNvPr id="28" name="Group 22">
              <a:extLst>
                <a:ext uri="{FF2B5EF4-FFF2-40B4-BE49-F238E27FC236}">
                  <a16:creationId xmlns:a16="http://schemas.microsoft.com/office/drawing/2014/main" id="{18278B1C-5B73-4853-85B2-393DD30CBF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7" y="13207"/>
              <a:ext cx="1587" cy="924"/>
              <a:chOff x="1947" y="13207"/>
              <a:chExt cx="1587" cy="924"/>
            </a:xfrm>
          </p:grpSpPr>
          <p:grpSp>
            <p:nvGrpSpPr>
              <p:cNvPr id="60" name="Group 23">
                <a:extLst>
                  <a:ext uri="{FF2B5EF4-FFF2-40B4-BE49-F238E27FC236}">
                    <a16:creationId xmlns:a16="http://schemas.microsoft.com/office/drawing/2014/main" id="{DA2C46C8-A02C-4A37-99EB-13E9B2CA9C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1140150">
                <a:off x="2442" y="13207"/>
                <a:ext cx="734" cy="924"/>
                <a:chOff x="857" y="912"/>
                <a:chExt cx="552" cy="963"/>
              </a:xfrm>
            </p:grpSpPr>
            <p:sp>
              <p:nvSpPr>
                <p:cNvPr id="64" name="AutoShape 24">
                  <a:extLst>
                    <a:ext uri="{FF2B5EF4-FFF2-40B4-BE49-F238E27FC236}">
                      <a16:creationId xmlns:a16="http://schemas.microsoft.com/office/drawing/2014/main" id="{B9DC10A1-8074-4A11-81A4-0D4600D363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852" y="1116"/>
                  <a:ext cx="552" cy="144"/>
                </a:xfrm>
                <a:prstGeom prst="flowChartDelay">
                  <a:avLst/>
                </a:pr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33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65" name="Group 25">
                  <a:extLst>
                    <a:ext uri="{FF2B5EF4-FFF2-40B4-BE49-F238E27FC236}">
                      <a16:creationId xmlns:a16="http://schemas.microsoft.com/office/drawing/2014/main" id="{C3848F86-AE0B-42DB-8609-919F0FB9B7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759864">
                  <a:off x="1104" y="1344"/>
                  <a:ext cx="305" cy="516"/>
                  <a:chOff x="1440" y="2352"/>
                  <a:chExt cx="480" cy="1014"/>
                </a:xfrm>
              </p:grpSpPr>
              <p:sp>
                <p:nvSpPr>
                  <p:cNvPr id="72" name="Freeform 26">
                    <a:extLst>
                      <a:ext uri="{FF2B5EF4-FFF2-40B4-BE49-F238E27FC236}">
                        <a16:creationId xmlns:a16="http://schemas.microsoft.com/office/drawing/2014/main" id="{E0BE419E-54C9-4550-AF22-1332118B37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899442">
                    <a:off x="1488" y="2934"/>
                    <a:ext cx="432" cy="432"/>
                  </a:xfrm>
                  <a:custGeom>
                    <a:avLst/>
                    <a:gdLst>
                      <a:gd name="T0" fmla="*/ 124 w 428"/>
                      <a:gd name="T1" fmla="*/ 0 h 408"/>
                      <a:gd name="T2" fmla="*/ 107 w 428"/>
                      <a:gd name="T3" fmla="*/ 61 h 408"/>
                      <a:gd name="T4" fmla="*/ 89 w 428"/>
                      <a:gd name="T5" fmla="*/ 79 h 408"/>
                      <a:gd name="T6" fmla="*/ 72 w 428"/>
                      <a:gd name="T7" fmla="*/ 113 h 408"/>
                      <a:gd name="T8" fmla="*/ 45 w 428"/>
                      <a:gd name="T9" fmla="*/ 175 h 408"/>
                      <a:gd name="T10" fmla="*/ 11 w 428"/>
                      <a:gd name="T11" fmla="*/ 253 h 408"/>
                      <a:gd name="T12" fmla="*/ 141 w 428"/>
                      <a:gd name="T13" fmla="*/ 358 h 408"/>
                      <a:gd name="T14" fmla="*/ 176 w 428"/>
                      <a:gd name="T15" fmla="*/ 314 h 408"/>
                      <a:gd name="T16" fmla="*/ 185 w 428"/>
                      <a:gd name="T17" fmla="*/ 288 h 408"/>
                      <a:gd name="T18" fmla="*/ 203 w 428"/>
                      <a:gd name="T19" fmla="*/ 262 h 408"/>
                      <a:gd name="T20" fmla="*/ 211 w 428"/>
                      <a:gd name="T21" fmla="*/ 314 h 408"/>
                      <a:gd name="T22" fmla="*/ 237 w 428"/>
                      <a:gd name="T23" fmla="*/ 332 h 408"/>
                      <a:gd name="T24" fmla="*/ 368 w 428"/>
                      <a:gd name="T25" fmla="*/ 401 h 408"/>
                      <a:gd name="T26" fmla="*/ 412 w 428"/>
                      <a:gd name="T27" fmla="*/ 393 h 408"/>
                      <a:gd name="T28" fmla="*/ 377 w 428"/>
                      <a:gd name="T29" fmla="*/ 201 h 408"/>
                      <a:gd name="T30" fmla="*/ 342 w 428"/>
                      <a:gd name="T31" fmla="*/ 122 h 408"/>
                      <a:gd name="T32" fmla="*/ 299 w 428"/>
                      <a:gd name="T33" fmla="*/ 35 h 408"/>
                      <a:gd name="T34" fmla="*/ 124 w 428"/>
                      <a:gd name="T35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428" h="408">
                        <a:moveTo>
                          <a:pt x="124" y="0"/>
                        </a:moveTo>
                        <a:cubicBezTo>
                          <a:pt x="117" y="20"/>
                          <a:pt x="116" y="42"/>
                          <a:pt x="107" y="61"/>
                        </a:cubicBezTo>
                        <a:cubicBezTo>
                          <a:pt x="103" y="69"/>
                          <a:pt x="94" y="72"/>
                          <a:pt x="89" y="79"/>
                        </a:cubicBezTo>
                        <a:cubicBezTo>
                          <a:pt x="82" y="90"/>
                          <a:pt x="76" y="101"/>
                          <a:pt x="72" y="113"/>
                        </a:cubicBezTo>
                        <a:cubicBezTo>
                          <a:pt x="48" y="177"/>
                          <a:pt x="81" y="121"/>
                          <a:pt x="45" y="175"/>
                        </a:cubicBezTo>
                        <a:cubicBezTo>
                          <a:pt x="36" y="204"/>
                          <a:pt x="20" y="224"/>
                          <a:pt x="11" y="253"/>
                        </a:cubicBezTo>
                        <a:cubicBezTo>
                          <a:pt x="22" y="396"/>
                          <a:pt x="0" y="371"/>
                          <a:pt x="141" y="358"/>
                        </a:cubicBezTo>
                        <a:cubicBezTo>
                          <a:pt x="152" y="343"/>
                          <a:pt x="166" y="330"/>
                          <a:pt x="176" y="314"/>
                        </a:cubicBezTo>
                        <a:cubicBezTo>
                          <a:pt x="181" y="306"/>
                          <a:pt x="181" y="296"/>
                          <a:pt x="185" y="288"/>
                        </a:cubicBezTo>
                        <a:cubicBezTo>
                          <a:pt x="190" y="279"/>
                          <a:pt x="197" y="271"/>
                          <a:pt x="203" y="262"/>
                        </a:cubicBezTo>
                        <a:cubicBezTo>
                          <a:pt x="206" y="279"/>
                          <a:pt x="203" y="298"/>
                          <a:pt x="211" y="314"/>
                        </a:cubicBezTo>
                        <a:cubicBezTo>
                          <a:pt x="216" y="323"/>
                          <a:pt x="229" y="325"/>
                          <a:pt x="237" y="332"/>
                        </a:cubicBezTo>
                        <a:cubicBezTo>
                          <a:pt x="284" y="369"/>
                          <a:pt x="311" y="388"/>
                          <a:pt x="368" y="401"/>
                        </a:cubicBezTo>
                        <a:cubicBezTo>
                          <a:pt x="383" y="398"/>
                          <a:pt x="409" y="408"/>
                          <a:pt x="412" y="393"/>
                        </a:cubicBezTo>
                        <a:cubicBezTo>
                          <a:pt x="428" y="325"/>
                          <a:pt x="415" y="255"/>
                          <a:pt x="377" y="201"/>
                        </a:cubicBezTo>
                        <a:cubicBezTo>
                          <a:pt x="368" y="168"/>
                          <a:pt x="366" y="146"/>
                          <a:pt x="342" y="122"/>
                        </a:cubicBezTo>
                        <a:cubicBezTo>
                          <a:pt x="334" y="98"/>
                          <a:pt x="316" y="54"/>
                          <a:pt x="299" y="35"/>
                        </a:cubicBezTo>
                        <a:lnTo>
                          <a:pt x="124" y="0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4" name="Freeform 27">
                    <a:extLst>
                      <a:ext uri="{FF2B5EF4-FFF2-40B4-BE49-F238E27FC236}">
                        <a16:creationId xmlns:a16="http://schemas.microsoft.com/office/drawing/2014/main" id="{25C75B75-BCCD-4371-A476-47E76E9E60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40" y="2352"/>
                    <a:ext cx="342" cy="720"/>
                  </a:xfrm>
                  <a:custGeom>
                    <a:avLst/>
                    <a:gdLst>
                      <a:gd name="T0" fmla="*/ 141 w 390"/>
                      <a:gd name="T1" fmla="*/ 26 h 576"/>
                      <a:gd name="T2" fmla="*/ 272 w 390"/>
                      <a:gd name="T3" fmla="*/ 558 h 576"/>
                      <a:gd name="T4" fmla="*/ 368 w 390"/>
                      <a:gd name="T5" fmla="*/ 550 h 576"/>
                      <a:gd name="T6" fmla="*/ 360 w 390"/>
                      <a:gd name="T7" fmla="*/ 436 h 576"/>
                      <a:gd name="T8" fmla="*/ 342 w 390"/>
                      <a:gd name="T9" fmla="*/ 384 h 576"/>
                      <a:gd name="T10" fmla="*/ 316 w 390"/>
                      <a:gd name="T11" fmla="*/ 227 h 576"/>
                      <a:gd name="T12" fmla="*/ 290 w 390"/>
                      <a:gd name="T13" fmla="*/ 78 h 576"/>
                      <a:gd name="T14" fmla="*/ 246 w 390"/>
                      <a:gd name="T15" fmla="*/ 0 h 576"/>
                      <a:gd name="T16" fmla="*/ 176 w 390"/>
                      <a:gd name="T17" fmla="*/ 8 h 576"/>
                      <a:gd name="T18" fmla="*/ 150 w 390"/>
                      <a:gd name="T19" fmla="*/ 52 h 576"/>
                      <a:gd name="T20" fmla="*/ 141 w 390"/>
                      <a:gd name="T21" fmla="*/ 26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0" h="576">
                        <a:moveTo>
                          <a:pt x="141" y="26"/>
                        </a:moveTo>
                        <a:cubicBezTo>
                          <a:pt x="235" y="297"/>
                          <a:pt x="0" y="530"/>
                          <a:pt x="272" y="558"/>
                        </a:cubicBezTo>
                        <a:cubicBezTo>
                          <a:pt x="304" y="555"/>
                          <a:pt x="349" y="576"/>
                          <a:pt x="368" y="550"/>
                        </a:cubicBezTo>
                        <a:cubicBezTo>
                          <a:pt x="390" y="519"/>
                          <a:pt x="366" y="474"/>
                          <a:pt x="360" y="436"/>
                        </a:cubicBezTo>
                        <a:cubicBezTo>
                          <a:pt x="357" y="418"/>
                          <a:pt x="346" y="402"/>
                          <a:pt x="342" y="384"/>
                        </a:cubicBezTo>
                        <a:cubicBezTo>
                          <a:pt x="331" y="332"/>
                          <a:pt x="327" y="279"/>
                          <a:pt x="316" y="227"/>
                        </a:cubicBezTo>
                        <a:cubicBezTo>
                          <a:pt x="310" y="169"/>
                          <a:pt x="305" y="131"/>
                          <a:pt x="290" y="78"/>
                        </a:cubicBezTo>
                        <a:cubicBezTo>
                          <a:pt x="282" y="49"/>
                          <a:pt x="246" y="0"/>
                          <a:pt x="246" y="0"/>
                        </a:cubicBezTo>
                        <a:cubicBezTo>
                          <a:pt x="223" y="3"/>
                          <a:pt x="199" y="1"/>
                          <a:pt x="176" y="8"/>
                        </a:cubicBezTo>
                        <a:cubicBezTo>
                          <a:pt x="160" y="13"/>
                          <a:pt x="167" y="52"/>
                          <a:pt x="150" y="52"/>
                        </a:cubicBezTo>
                        <a:cubicBezTo>
                          <a:pt x="141" y="52"/>
                          <a:pt x="144" y="35"/>
                          <a:pt x="141" y="26"/>
                        </a:cubicBez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66" name="Group 28">
                  <a:extLst>
                    <a:ext uri="{FF2B5EF4-FFF2-40B4-BE49-F238E27FC236}">
                      <a16:creationId xmlns:a16="http://schemas.microsoft.com/office/drawing/2014/main" id="{50C7DA93-1A98-4677-81B7-BD52A4666F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96184">
                  <a:off x="857" y="1391"/>
                  <a:ext cx="336" cy="484"/>
                  <a:chOff x="1440" y="2352"/>
                  <a:chExt cx="480" cy="1014"/>
                </a:xfrm>
              </p:grpSpPr>
              <p:sp>
                <p:nvSpPr>
                  <p:cNvPr id="68" name="Freeform 29">
                    <a:extLst>
                      <a:ext uri="{FF2B5EF4-FFF2-40B4-BE49-F238E27FC236}">
                        <a16:creationId xmlns:a16="http://schemas.microsoft.com/office/drawing/2014/main" id="{F3843A3B-94FB-4105-A1C9-DA9457C162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899442">
                    <a:off x="1488" y="2934"/>
                    <a:ext cx="432" cy="432"/>
                  </a:xfrm>
                  <a:custGeom>
                    <a:avLst/>
                    <a:gdLst>
                      <a:gd name="T0" fmla="*/ 124 w 428"/>
                      <a:gd name="T1" fmla="*/ 0 h 408"/>
                      <a:gd name="T2" fmla="*/ 107 w 428"/>
                      <a:gd name="T3" fmla="*/ 61 h 408"/>
                      <a:gd name="T4" fmla="*/ 89 w 428"/>
                      <a:gd name="T5" fmla="*/ 79 h 408"/>
                      <a:gd name="T6" fmla="*/ 72 w 428"/>
                      <a:gd name="T7" fmla="*/ 113 h 408"/>
                      <a:gd name="T8" fmla="*/ 45 w 428"/>
                      <a:gd name="T9" fmla="*/ 175 h 408"/>
                      <a:gd name="T10" fmla="*/ 11 w 428"/>
                      <a:gd name="T11" fmla="*/ 253 h 408"/>
                      <a:gd name="T12" fmla="*/ 141 w 428"/>
                      <a:gd name="T13" fmla="*/ 358 h 408"/>
                      <a:gd name="T14" fmla="*/ 176 w 428"/>
                      <a:gd name="T15" fmla="*/ 314 h 408"/>
                      <a:gd name="T16" fmla="*/ 185 w 428"/>
                      <a:gd name="T17" fmla="*/ 288 h 408"/>
                      <a:gd name="T18" fmla="*/ 203 w 428"/>
                      <a:gd name="T19" fmla="*/ 262 h 408"/>
                      <a:gd name="T20" fmla="*/ 211 w 428"/>
                      <a:gd name="T21" fmla="*/ 314 h 408"/>
                      <a:gd name="T22" fmla="*/ 237 w 428"/>
                      <a:gd name="T23" fmla="*/ 332 h 408"/>
                      <a:gd name="T24" fmla="*/ 368 w 428"/>
                      <a:gd name="T25" fmla="*/ 401 h 408"/>
                      <a:gd name="T26" fmla="*/ 412 w 428"/>
                      <a:gd name="T27" fmla="*/ 393 h 408"/>
                      <a:gd name="T28" fmla="*/ 377 w 428"/>
                      <a:gd name="T29" fmla="*/ 201 h 408"/>
                      <a:gd name="T30" fmla="*/ 342 w 428"/>
                      <a:gd name="T31" fmla="*/ 122 h 408"/>
                      <a:gd name="T32" fmla="*/ 299 w 428"/>
                      <a:gd name="T33" fmla="*/ 35 h 408"/>
                      <a:gd name="T34" fmla="*/ 124 w 428"/>
                      <a:gd name="T35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428" h="408">
                        <a:moveTo>
                          <a:pt x="124" y="0"/>
                        </a:moveTo>
                        <a:cubicBezTo>
                          <a:pt x="117" y="20"/>
                          <a:pt x="116" y="42"/>
                          <a:pt x="107" y="61"/>
                        </a:cubicBezTo>
                        <a:cubicBezTo>
                          <a:pt x="103" y="69"/>
                          <a:pt x="94" y="72"/>
                          <a:pt x="89" y="79"/>
                        </a:cubicBezTo>
                        <a:cubicBezTo>
                          <a:pt x="82" y="90"/>
                          <a:pt x="76" y="101"/>
                          <a:pt x="72" y="113"/>
                        </a:cubicBezTo>
                        <a:cubicBezTo>
                          <a:pt x="48" y="177"/>
                          <a:pt x="81" y="121"/>
                          <a:pt x="45" y="175"/>
                        </a:cubicBezTo>
                        <a:cubicBezTo>
                          <a:pt x="36" y="204"/>
                          <a:pt x="20" y="224"/>
                          <a:pt x="11" y="253"/>
                        </a:cubicBezTo>
                        <a:cubicBezTo>
                          <a:pt x="22" y="396"/>
                          <a:pt x="0" y="371"/>
                          <a:pt x="141" y="358"/>
                        </a:cubicBezTo>
                        <a:cubicBezTo>
                          <a:pt x="152" y="343"/>
                          <a:pt x="166" y="330"/>
                          <a:pt x="176" y="314"/>
                        </a:cubicBezTo>
                        <a:cubicBezTo>
                          <a:pt x="181" y="306"/>
                          <a:pt x="181" y="296"/>
                          <a:pt x="185" y="288"/>
                        </a:cubicBezTo>
                        <a:cubicBezTo>
                          <a:pt x="190" y="279"/>
                          <a:pt x="197" y="271"/>
                          <a:pt x="203" y="262"/>
                        </a:cubicBezTo>
                        <a:cubicBezTo>
                          <a:pt x="206" y="279"/>
                          <a:pt x="203" y="298"/>
                          <a:pt x="211" y="314"/>
                        </a:cubicBezTo>
                        <a:cubicBezTo>
                          <a:pt x="216" y="323"/>
                          <a:pt x="229" y="325"/>
                          <a:pt x="237" y="332"/>
                        </a:cubicBezTo>
                        <a:cubicBezTo>
                          <a:pt x="284" y="369"/>
                          <a:pt x="311" y="388"/>
                          <a:pt x="368" y="401"/>
                        </a:cubicBezTo>
                        <a:cubicBezTo>
                          <a:pt x="383" y="398"/>
                          <a:pt x="409" y="408"/>
                          <a:pt x="412" y="393"/>
                        </a:cubicBezTo>
                        <a:cubicBezTo>
                          <a:pt x="428" y="325"/>
                          <a:pt x="415" y="255"/>
                          <a:pt x="377" y="201"/>
                        </a:cubicBezTo>
                        <a:cubicBezTo>
                          <a:pt x="368" y="168"/>
                          <a:pt x="366" y="146"/>
                          <a:pt x="342" y="122"/>
                        </a:cubicBezTo>
                        <a:cubicBezTo>
                          <a:pt x="334" y="98"/>
                          <a:pt x="316" y="54"/>
                          <a:pt x="299" y="35"/>
                        </a:cubicBezTo>
                        <a:lnTo>
                          <a:pt x="124" y="0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70" name="Freeform 30">
                    <a:extLst>
                      <a:ext uri="{FF2B5EF4-FFF2-40B4-BE49-F238E27FC236}">
                        <a16:creationId xmlns:a16="http://schemas.microsoft.com/office/drawing/2014/main" id="{10198855-DBA2-4921-B08B-35F08A5345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40" y="2352"/>
                    <a:ext cx="342" cy="720"/>
                  </a:xfrm>
                  <a:custGeom>
                    <a:avLst/>
                    <a:gdLst>
                      <a:gd name="T0" fmla="*/ 141 w 390"/>
                      <a:gd name="T1" fmla="*/ 26 h 576"/>
                      <a:gd name="T2" fmla="*/ 272 w 390"/>
                      <a:gd name="T3" fmla="*/ 558 h 576"/>
                      <a:gd name="T4" fmla="*/ 368 w 390"/>
                      <a:gd name="T5" fmla="*/ 550 h 576"/>
                      <a:gd name="T6" fmla="*/ 360 w 390"/>
                      <a:gd name="T7" fmla="*/ 436 h 576"/>
                      <a:gd name="T8" fmla="*/ 342 w 390"/>
                      <a:gd name="T9" fmla="*/ 384 h 576"/>
                      <a:gd name="T10" fmla="*/ 316 w 390"/>
                      <a:gd name="T11" fmla="*/ 227 h 576"/>
                      <a:gd name="T12" fmla="*/ 290 w 390"/>
                      <a:gd name="T13" fmla="*/ 78 h 576"/>
                      <a:gd name="T14" fmla="*/ 246 w 390"/>
                      <a:gd name="T15" fmla="*/ 0 h 576"/>
                      <a:gd name="T16" fmla="*/ 176 w 390"/>
                      <a:gd name="T17" fmla="*/ 8 h 576"/>
                      <a:gd name="T18" fmla="*/ 150 w 390"/>
                      <a:gd name="T19" fmla="*/ 52 h 576"/>
                      <a:gd name="T20" fmla="*/ 141 w 390"/>
                      <a:gd name="T21" fmla="*/ 26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0" h="576">
                        <a:moveTo>
                          <a:pt x="141" y="26"/>
                        </a:moveTo>
                        <a:cubicBezTo>
                          <a:pt x="235" y="297"/>
                          <a:pt x="0" y="530"/>
                          <a:pt x="272" y="558"/>
                        </a:cubicBezTo>
                        <a:cubicBezTo>
                          <a:pt x="304" y="555"/>
                          <a:pt x="349" y="576"/>
                          <a:pt x="368" y="550"/>
                        </a:cubicBezTo>
                        <a:cubicBezTo>
                          <a:pt x="390" y="519"/>
                          <a:pt x="366" y="474"/>
                          <a:pt x="360" y="436"/>
                        </a:cubicBezTo>
                        <a:cubicBezTo>
                          <a:pt x="357" y="418"/>
                          <a:pt x="346" y="402"/>
                          <a:pt x="342" y="384"/>
                        </a:cubicBezTo>
                        <a:cubicBezTo>
                          <a:pt x="331" y="332"/>
                          <a:pt x="327" y="279"/>
                          <a:pt x="316" y="227"/>
                        </a:cubicBezTo>
                        <a:cubicBezTo>
                          <a:pt x="310" y="169"/>
                          <a:pt x="305" y="131"/>
                          <a:pt x="290" y="78"/>
                        </a:cubicBezTo>
                        <a:cubicBezTo>
                          <a:pt x="282" y="49"/>
                          <a:pt x="246" y="0"/>
                          <a:pt x="246" y="0"/>
                        </a:cubicBezTo>
                        <a:cubicBezTo>
                          <a:pt x="223" y="3"/>
                          <a:pt x="199" y="1"/>
                          <a:pt x="176" y="8"/>
                        </a:cubicBezTo>
                        <a:cubicBezTo>
                          <a:pt x="160" y="13"/>
                          <a:pt x="167" y="52"/>
                          <a:pt x="150" y="52"/>
                        </a:cubicBezTo>
                        <a:cubicBezTo>
                          <a:pt x="141" y="52"/>
                          <a:pt x="144" y="35"/>
                          <a:pt x="141" y="26"/>
                        </a:cubicBez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sp>
            <p:nvSpPr>
              <p:cNvPr id="62" name="Line 31">
                <a:extLst>
                  <a:ext uri="{FF2B5EF4-FFF2-40B4-BE49-F238E27FC236}">
                    <a16:creationId xmlns:a16="http://schemas.microsoft.com/office/drawing/2014/main" id="{80DB8945-74D5-48A3-868F-9E8F8C68F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7" y="14114"/>
                <a:ext cx="1587" cy="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30" name="Group 32">
              <a:extLst>
                <a:ext uri="{FF2B5EF4-FFF2-40B4-BE49-F238E27FC236}">
                  <a16:creationId xmlns:a16="http://schemas.microsoft.com/office/drawing/2014/main" id="{37DFD625-8252-4A15-A801-E03DA1FA7AD5}"/>
                </a:ext>
              </a:extLst>
            </p:cNvPr>
            <p:cNvGrpSpPr>
              <a:grpSpLocks/>
            </p:cNvGrpSpPr>
            <p:nvPr/>
          </p:nvGrpSpPr>
          <p:grpSpPr bwMode="auto">
            <a:xfrm rot="1868059">
              <a:off x="2926" y="11523"/>
              <a:ext cx="500" cy="862"/>
              <a:chOff x="857" y="912"/>
              <a:chExt cx="552" cy="963"/>
            </a:xfrm>
          </p:grpSpPr>
          <p:sp>
            <p:nvSpPr>
              <p:cNvPr id="50" name="AutoShape 33">
                <a:extLst>
                  <a:ext uri="{FF2B5EF4-FFF2-40B4-BE49-F238E27FC236}">
                    <a16:creationId xmlns:a16="http://schemas.microsoft.com/office/drawing/2014/main" id="{130F44EF-48AB-4980-90B1-7CEEF8EFA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852" y="1116"/>
                <a:ext cx="552" cy="144"/>
              </a:xfrm>
              <a:prstGeom prst="flowChartDelay">
                <a:avLst/>
              </a:prstGeom>
              <a:solidFill>
                <a:srgbClr val="00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33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52" name="Group 34">
                <a:extLst>
                  <a:ext uri="{FF2B5EF4-FFF2-40B4-BE49-F238E27FC236}">
                    <a16:creationId xmlns:a16="http://schemas.microsoft.com/office/drawing/2014/main" id="{EB9065BD-DAF0-472B-8681-A5A5A05937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759864">
                <a:off x="1104" y="1344"/>
                <a:ext cx="305" cy="516"/>
                <a:chOff x="1440" y="2352"/>
                <a:chExt cx="480" cy="1014"/>
              </a:xfrm>
            </p:grpSpPr>
            <p:sp>
              <p:nvSpPr>
                <p:cNvPr id="57" name="Freeform 35">
                  <a:extLst>
                    <a:ext uri="{FF2B5EF4-FFF2-40B4-BE49-F238E27FC236}">
                      <a16:creationId xmlns:a16="http://schemas.microsoft.com/office/drawing/2014/main" id="{9AE03259-2954-42D0-8E56-D0A3A5C0F5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899442">
                  <a:off x="1488" y="2934"/>
                  <a:ext cx="432" cy="432"/>
                </a:xfrm>
                <a:custGeom>
                  <a:avLst/>
                  <a:gdLst>
                    <a:gd name="T0" fmla="*/ 124 w 428"/>
                    <a:gd name="T1" fmla="*/ 0 h 408"/>
                    <a:gd name="T2" fmla="*/ 107 w 428"/>
                    <a:gd name="T3" fmla="*/ 61 h 408"/>
                    <a:gd name="T4" fmla="*/ 89 w 428"/>
                    <a:gd name="T5" fmla="*/ 79 h 408"/>
                    <a:gd name="T6" fmla="*/ 72 w 428"/>
                    <a:gd name="T7" fmla="*/ 113 h 408"/>
                    <a:gd name="T8" fmla="*/ 45 w 428"/>
                    <a:gd name="T9" fmla="*/ 175 h 408"/>
                    <a:gd name="T10" fmla="*/ 11 w 428"/>
                    <a:gd name="T11" fmla="*/ 253 h 408"/>
                    <a:gd name="T12" fmla="*/ 141 w 428"/>
                    <a:gd name="T13" fmla="*/ 358 h 408"/>
                    <a:gd name="T14" fmla="*/ 176 w 428"/>
                    <a:gd name="T15" fmla="*/ 314 h 408"/>
                    <a:gd name="T16" fmla="*/ 185 w 428"/>
                    <a:gd name="T17" fmla="*/ 288 h 408"/>
                    <a:gd name="T18" fmla="*/ 203 w 428"/>
                    <a:gd name="T19" fmla="*/ 262 h 408"/>
                    <a:gd name="T20" fmla="*/ 211 w 428"/>
                    <a:gd name="T21" fmla="*/ 314 h 408"/>
                    <a:gd name="T22" fmla="*/ 237 w 428"/>
                    <a:gd name="T23" fmla="*/ 332 h 408"/>
                    <a:gd name="T24" fmla="*/ 368 w 428"/>
                    <a:gd name="T25" fmla="*/ 401 h 408"/>
                    <a:gd name="T26" fmla="*/ 412 w 428"/>
                    <a:gd name="T27" fmla="*/ 393 h 408"/>
                    <a:gd name="T28" fmla="*/ 377 w 428"/>
                    <a:gd name="T29" fmla="*/ 201 h 408"/>
                    <a:gd name="T30" fmla="*/ 342 w 428"/>
                    <a:gd name="T31" fmla="*/ 122 h 408"/>
                    <a:gd name="T32" fmla="*/ 299 w 428"/>
                    <a:gd name="T33" fmla="*/ 35 h 408"/>
                    <a:gd name="T34" fmla="*/ 124 w 428"/>
                    <a:gd name="T35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8" h="408">
                      <a:moveTo>
                        <a:pt x="124" y="0"/>
                      </a:moveTo>
                      <a:cubicBezTo>
                        <a:pt x="117" y="20"/>
                        <a:pt x="116" y="42"/>
                        <a:pt x="107" y="61"/>
                      </a:cubicBezTo>
                      <a:cubicBezTo>
                        <a:pt x="103" y="69"/>
                        <a:pt x="94" y="72"/>
                        <a:pt x="89" y="79"/>
                      </a:cubicBezTo>
                      <a:cubicBezTo>
                        <a:pt x="82" y="90"/>
                        <a:pt x="76" y="101"/>
                        <a:pt x="72" y="113"/>
                      </a:cubicBezTo>
                      <a:cubicBezTo>
                        <a:pt x="48" y="177"/>
                        <a:pt x="81" y="121"/>
                        <a:pt x="45" y="175"/>
                      </a:cubicBezTo>
                      <a:cubicBezTo>
                        <a:pt x="36" y="204"/>
                        <a:pt x="20" y="224"/>
                        <a:pt x="11" y="253"/>
                      </a:cubicBezTo>
                      <a:cubicBezTo>
                        <a:pt x="22" y="396"/>
                        <a:pt x="0" y="371"/>
                        <a:pt x="141" y="358"/>
                      </a:cubicBezTo>
                      <a:cubicBezTo>
                        <a:pt x="152" y="343"/>
                        <a:pt x="166" y="330"/>
                        <a:pt x="176" y="314"/>
                      </a:cubicBezTo>
                      <a:cubicBezTo>
                        <a:pt x="181" y="306"/>
                        <a:pt x="181" y="296"/>
                        <a:pt x="185" y="288"/>
                      </a:cubicBezTo>
                      <a:cubicBezTo>
                        <a:pt x="190" y="279"/>
                        <a:pt x="197" y="271"/>
                        <a:pt x="203" y="262"/>
                      </a:cubicBezTo>
                      <a:cubicBezTo>
                        <a:pt x="206" y="279"/>
                        <a:pt x="203" y="298"/>
                        <a:pt x="211" y="314"/>
                      </a:cubicBezTo>
                      <a:cubicBezTo>
                        <a:pt x="216" y="323"/>
                        <a:pt x="229" y="325"/>
                        <a:pt x="237" y="332"/>
                      </a:cubicBezTo>
                      <a:cubicBezTo>
                        <a:pt x="284" y="369"/>
                        <a:pt x="311" y="388"/>
                        <a:pt x="368" y="401"/>
                      </a:cubicBezTo>
                      <a:cubicBezTo>
                        <a:pt x="383" y="398"/>
                        <a:pt x="409" y="408"/>
                        <a:pt x="412" y="393"/>
                      </a:cubicBezTo>
                      <a:cubicBezTo>
                        <a:pt x="428" y="325"/>
                        <a:pt x="415" y="255"/>
                        <a:pt x="377" y="201"/>
                      </a:cubicBezTo>
                      <a:cubicBezTo>
                        <a:pt x="368" y="168"/>
                        <a:pt x="366" y="146"/>
                        <a:pt x="342" y="122"/>
                      </a:cubicBezTo>
                      <a:cubicBezTo>
                        <a:pt x="334" y="98"/>
                        <a:pt x="316" y="54"/>
                        <a:pt x="299" y="35"/>
                      </a:cubicBezTo>
                      <a:lnTo>
                        <a:pt x="12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8" name="Freeform 36">
                  <a:extLst>
                    <a:ext uri="{FF2B5EF4-FFF2-40B4-BE49-F238E27FC236}">
                      <a16:creationId xmlns:a16="http://schemas.microsoft.com/office/drawing/2014/main" id="{A84C0890-16DA-4033-89AE-E08CD736D0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0" y="2352"/>
                  <a:ext cx="342" cy="720"/>
                </a:xfrm>
                <a:custGeom>
                  <a:avLst/>
                  <a:gdLst>
                    <a:gd name="T0" fmla="*/ 141 w 390"/>
                    <a:gd name="T1" fmla="*/ 26 h 576"/>
                    <a:gd name="T2" fmla="*/ 272 w 390"/>
                    <a:gd name="T3" fmla="*/ 558 h 576"/>
                    <a:gd name="T4" fmla="*/ 368 w 390"/>
                    <a:gd name="T5" fmla="*/ 550 h 576"/>
                    <a:gd name="T6" fmla="*/ 360 w 390"/>
                    <a:gd name="T7" fmla="*/ 436 h 576"/>
                    <a:gd name="T8" fmla="*/ 342 w 390"/>
                    <a:gd name="T9" fmla="*/ 384 h 576"/>
                    <a:gd name="T10" fmla="*/ 316 w 390"/>
                    <a:gd name="T11" fmla="*/ 227 h 576"/>
                    <a:gd name="T12" fmla="*/ 290 w 390"/>
                    <a:gd name="T13" fmla="*/ 78 h 576"/>
                    <a:gd name="T14" fmla="*/ 246 w 390"/>
                    <a:gd name="T15" fmla="*/ 0 h 576"/>
                    <a:gd name="T16" fmla="*/ 176 w 390"/>
                    <a:gd name="T17" fmla="*/ 8 h 576"/>
                    <a:gd name="T18" fmla="*/ 150 w 390"/>
                    <a:gd name="T19" fmla="*/ 52 h 576"/>
                    <a:gd name="T20" fmla="*/ 141 w 390"/>
                    <a:gd name="T21" fmla="*/ 26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0" h="576">
                      <a:moveTo>
                        <a:pt x="141" y="26"/>
                      </a:moveTo>
                      <a:cubicBezTo>
                        <a:pt x="235" y="297"/>
                        <a:pt x="0" y="530"/>
                        <a:pt x="272" y="558"/>
                      </a:cubicBezTo>
                      <a:cubicBezTo>
                        <a:pt x="304" y="555"/>
                        <a:pt x="349" y="576"/>
                        <a:pt x="368" y="550"/>
                      </a:cubicBezTo>
                      <a:cubicBezTo>
                        <a:pt x="390" y="519"/>
                        <a:pt x="366" y="474"/>
                        <a:pt x="360" y="436"/>
                      </a:cubicBezTo>
                      <a:cubicBezTo>
                        <a:pt x="357" y="418"/>
                        <a:pt x="346" y="402"/>
                        <a:pt x="342" y="384"/>
                      </a:cubicBezTo>
                      <a:cubicBezTo>
                        <a:pt x="331" y="332"/>
                        <a:pt x="327" y="279"/>
                        <a:pt x="316" y="227"/>
                      </a:cubicBezTo>
                      <a:cubicBezTo>
                        <a:pt x="310" y="169"/>
                        <a:pt x="305" y="131"/>
                        <a:pt x="290" y="78"/>
                      </a:cubicBezTo>
                      <a:cubicBezTo>
                        <a:pt x="282" y="49"/>
                        <a:pt x="246" y="0"/>
                        <a:pt x="246" y="0"/>
                      </a:cubicBezTo>
                      <a:cubicBezTo>
                        <a:pt x="223" y="3"/>
                        <a:pt x="199" y="1"/>
                        <a:pt x="176" y="8"/>
                      </a:cubicBezTo>
                      <a:cubicBezTo>
                        <a:pt x="160" y="13"/>
                        <a:pt x="167" y="52"/>
                        <a:pt x="150" y="52"/>
                      </a:cubicBezTo>
                      <a:cubicBezTo>
                        <a:pt x="141" y="52"/>
                        <a:pt x="144" y="35"/>
                        <a:pt x="141" y="26"/>
                      </a:cubicBezTo>
                      <a:close/>
                    </a:path>
                  </a:pathLst>
                </a:cu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53" name="Group 37">
                <a:extLst>
                  <a:ext uri="{FF2B5EF4-FFF2-40B4-BE49-F238E27FC236}">
                    <a16:creationId xmlns:a16="http://schemas.microsoft.com/office/drawing/2014/main" id="{5D036010-764C-471F-B01E-9109F008E0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96184">
                <a:off x="857" y="1391"/>
                <a:ext cx="336" cy="484"/>
                <a:chOff x="1440" y="2352"/>
                <a:chExt cx="480" cy="1014"/>
              </a:xfrm>
            </p:grpSpPr>
            <p:sp>
              <p:nvSpPr>
                <p:cNvPr id="54" name="Freeform 38">
                  <a:extLst>
                    <a:ext uri="{FF2B5EF4-FFF2-40B4-BE49-F238E27FC236}">
                      <a16:creationId xmlns:a16="http://schemas.microsoft.com/office/drawing/2014/main" id="{98EFB0C8-2001-421B-9729-480B14CE8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899442">
                  <a:off x="1488" y="2934"/>
                  <a:ext cx="432" cy="432"/>
                </a:xfrm>
                <a:custGeom>
                  <a:avLst/>
                  <a:gdLst>
                    <a:gd name="T0" fmla="*/ 124 w 428"/>
                    <a:gd name="T1" fmla="*/ 0 h 408"/>
                    <a:gd name="T2" fmla="*/ 107 w 428"/>
                    <a:gd name="T3" fmla="*/ 61 h 408"/>
                    <a:gd name="T4" fmla="*/ 89 w 428"/>
                    <a:gd name="T5" fmla="*/ 79 h 408"/>
                    <a:gd name="T6" fmla="*/ 72 w 428"/>
                    <a:gd name="T7" fmla="*/ 113 h 408"/>
                    <a:gd name="T8" fmla="*/ 45 w 428"/>
                    <a:gd name="T9" fmla="*/ 175 h 408"/>
                    <a:gd name="T10" fmla="*/ 11 w 428"/>
                    <a:gd name="T11" fmla="*/ 253 h 408"/>
                    <a:gd name="T12" fmla="*/ 141 w 428"/>
                    <a:gd name="T13" fmla="*/ 358 h 408"/>
                    <a:gd name="T14" fmla="*/ 176 w 428"/>
                    <a:gd name="T15" fmla="*/ 314 h 408"/>
                    <a:gd name="T16" fmla="*/ 185 w 428"/>
                    <a:gd name="T17" fmla="*/ 288 h 408"/>
                    <a:gd name="T18" fmla="*/ 203 w 428"/>
                    <a:gd name="T19" fmla="*/ 262 h 408"/>
                    <a:gd name="T20" fmla="*/ 211 w 428"/>
                    <a:gd name="T21" fmla="*/ 314 h 408"/>
                    <a:gd name="T22" fmla="*/ 237 w 428"/>
                    <a:gd name="T23" fmla="*/ 332 h 408"/>
                    <a:gd name="T24" fmla="*/ 368 w 428"/>
                    <a:gd name="T25" fmla="*/ 401 h 408"/>
                    <a:gd name="T26" fmla="*/ 412 w 428"/>
                    <a:gd name="T27" fmla="*/ 393 h 408"/>
                    <a:gd name="T28" fmla="*/ 377 w 428"/>
                    <a:gd name="T29" fmla="*/ 201 h 408"/>
                    <a:gd name="T30" fmla="*/ 342 w 428"/>
                    <a:gd name="T31" fmla="*/ 122 h 408"/>
                    <a:gd name="T32" fmla="*/ 299 w 428"/>
                    <a:gd name="T33" fmla="*/ 35 h 408"/>
                    <a:gd name="T34" fmla="*/ 124 w 428"/>
                    <a:gd name="T35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8" h="408">
                      <a:moveTo>
                        <a:pt x="124" y="0"/>
                      </a:moveTo>
                      <a:cubicBezTo>
                        <a:pt x="117" y="20"/>
                        <a:pt x="116" y="42"/>
                        <a:pt x="107" y="61"/>
                      </a:cubicBezTo>
                      <a:cubicBezTo>
                        <a:pt x="103" y="69"/>
                        <a:pt x="94" y="72"/>
                        <a:pt x="89" y="79"/>
                      </a:cubicBezTo>
                      <a:cubicBezTo>
                        <a:pt x="82" y="90"/>
                        <a:pt x="76" y="101"/>
                        <a:pt x="72" y="113"/>
                      </a:cubicBezTo>
                      <a:cubicBezTo>
                        <a:pt x="48" y="177"/>
                        <a:pt x="81" y="121"/>
                        <a:pt x="45" y="175"/>
                      </a:cubicBezTo>
                      <a:cubicBezTo>
                        <a:pt x="36" y="204"/>
                        <a:pt x="20" y="224"/>
                        <a:pt x="11" y="253"/>
                      </a:cubicBezTo>
                      <a:cubicBezTo>
                        <a:pt x="22" y="396"/>
                        <a:pt x="0" y="371"/>
                        <a:pt x="141" y="358"/>
                      </a:cubicBezTo>
                      <a:cubicBezTo>
                        <a:pt x="152" y="343"/>
                        <a:pt x="166" y="330"/>
                        <a:pt x="176" y="314"/>
                      </a:cubicBezTo>
                      <a:cubicBezTo>
                        <a:pt x="181" y="306"/>
                        <a:pt x="181" y="296"/>
                        <a:pt x="185" y="288"/>
                      </a:cubicBezTo>
                      <a:cubicBezTo>
                        <a:pt x="190" y="279"/>
                        <a:pt x="197" y="271"/>
                        <a:pt x="203" y="262"/>
                      </a:cubicBezTo>
                      <a:cubicBezTo>
                        <a:pt x="206" y="279"/>
                        <a:pt x="203" y="298"/>
                        <a:pt x="211" y="314"/>
                      </a:cubicBezTo>
                      <a:cubicBezTo>
                        <a:pt x="216" y="323"/>
                        <a:pt x="229" y="325"/>
                        <a:pt x="237" y="332"/>
                      </a:cubicBezTo>
                      <a:cubicBezTo>
                        <a:pt x="284" y="369"/>
                        <a:pt x="311" y="388"/>
                        <a:pt x="368" y="401"/>
                      </a:cubicBezTo>
                      <a:cubicBezTo>
                        <a:pt x="383" y="398"/>
                        <a:pt x="409" y="408"/>
                        <a:pt x="412" y="393"/>
                      </a:cubicBezTo>
                      <a:cubicBezTo>
                        <a:pt x="428" y="325"/>
                        <a:pt x="415" y="255"/>
                        <a:pt x="377" y="201"/>
                      </a:cubicBezTo>
                      <a:cubicBezTo>
                        <a:pt x="368" y="168"/>
                        <a:pt x="366" y="146"/>
                        <a:pt x="342" y="122"/>
                      </a:cubicBezTo>
                      <a:cubicBezTo>
                        <a:pt x="334" y="98"/>
                        <a:pt x="316" y="54"/>
                        <a:pt x="299" y="35"/>
                      </a:cubicBezTo>
                      <a:lnTo>
                        <a:pt x="12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5" name="Freeform 39">
                  <a:extLst>
                    <a:ext uri="{FF2B5EF4-FFF2-40B4-BE49-F238E27FC236}">
                      <a16:creationId xmlns:a16="http://schemas.microsoft.com/office/drawing/2014/main" id="{09052BB1-A18F-482D-AD29-32355ED124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0" y="2352"/>
                  <a:ext cx="342" cy="720"/>
                </a:xfrm>
                <a:custGeom>
                  <a:avLst/>
                  <a:gdLst>
                    <a:gd name="T0" fmla="*/ 141 w 390"/>
                    <a:gd name="T1" fmla="*/ 26 h 576"/>
                    <a:gd name="T2" fmla="*/ 272 w 390"/>
                    <a:gd name="T3" fmla="*/ 558 h 576"/>
                    <a:gd name="T4" fmla="*/ 368 w 390"/>
                    <a:gd name="T5" fmla="*/ 550 h 576"/>
                    <a:gd name="T6" fmla="*/ 360 w 390"/>
                    <a:gd name="T7" fmla="*/ 436 h 576"/>
                    <a:gd name="T8" fmla="*/ 342 w 390"/>
                    <a:gd name="T9" fmla="*/ 384 h 576"/>
                    <a:gd name="T10" fmla="*/ 316 w 390"/>
                    <a:gd name="T11" fmla="*/ 227 h 576"/>
                    <a:gd name="T12" fmla="*/ 290 w 390"/>
                    <a:gd name="T13" fmla="*/ 78 h 576"/>
                    <a:gd name="T14" fmla="*/ 246 w 390"/>
                    <a:gd name="T15" fmla="*/ 0 h 576"/>
                    <a:gd name="T16" fmla="*/ 176 w 390"/>
                    <a:gd name="T17" fmla="*/ 8 h 576"/>
                    <a:gd name="T18" fmla="*/ 150 w 390"/>
                    <a:gd name="T19" fmla="*/ 52 h 576"/>
                    <a:gd name="T20" fmla="*/ 141 w 390"/>
                    <a:gd name="T21" fmla="*/ 26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0" h="576">
                      <a:moveTo>
                        <a:pt x="141" y="26"/>
                      </a:moveTo>
                      <a:cubicBezTo>
                        <a:pt x="235" y="297"/>
                        <a:pt x="0" y="530"/>
                        <a:pt x="272" y="558"/>
                      </a:cubicBezTo>
                      <a:cubicBezTo>
                        <a:pt x="304" y="555"/>
                        <a:pt x="349" y="576"/>
                        <a:pt x="368" y="550"/>
                      </a:cubicBezTo>
                      <a:cubicBezTo>
                        <a:pt x="390" y="519"/>
                        <a:pt x="366" y="474"/>
                        <a:pt x="360" y="436"/>
                      </a:cubicBezTo>
                      <a:cubicBezTo>
                        <a:pt x="357" y="418"/>
                        <a:pt x="346" y="402"/>
                        <a:pt x="342" y="384"/>
                      </a:cubicBezTo>
                      <a:cubicBezTo>
                        <a:pt x="331" y="332"/>
                        <a:pt x="327" y="279"/>
                        <a:pt x="316" y="227"/>
                      </a:cubicBezTo>
                      <a:cubicBezTo>
                        <a:pt x="310" y="169"/>
                        <a:pt x="305" y="131"/>
                        <a:pt x="290" y="78"/>
                      </a:cubicBezTo>
                      <a:cubicBezTo>
                        <a:pt x="282" y="49"/>
                        <a:pt x="246" y="0"/>
                        <a:pt x="246" y="0"/>
                      </a:cubicBezTo>
                      <a:cubicBezTo>
                        <a:pt x="223" y="3"/>
                        <a:pt x="199" y="1"/>
                        <a:pt x="176" y="8"/>
                      </a:cubicBezTo>
                      <a:cubicBezTo>
                        <a:pt x="160" y="13"/>
                        <a:pt x="167" y="52"/>
                        <a:pt x="150" y="52"/>
                      </a:cubicBezTo>
                      <a:cubicBezTo>
                        <a:pt x="141" y="52"/>
                        <a:pt x="144" y="35"/>
                        <a:pt x="141" y="26"/>
                      </a:cubicBezTo>
                      <a:close/>
                    </a:path>
                  </a:pathLst>
                </a:cu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32" name="Group 40">
              <a:extLst>
                <a:ext uri="{FF2B5EF4-FFF2-40B4-BE49-F238E27FC236}">
                  <a16:creationId xmlns:a16="http://schemas.microsoft.com/office/drawing/2014/main" id="{6070D6BF-B227-43EE-9213-325355A4EC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2" y="11136"/>
              <a:ext cx="486" cy="480"/>
              <a:chOff x="1579" y="2968"/>
              <a:chExt cx="583" cy="963"/>
            </a:xfrm>
          </p:grpSpPr>
          <p:sp>
            <p:nvSpPr>
              <p:cNvPr id="45" name="Freeform 41">
                <a:extLst>
                  <a:ext uri="{FF2B5EF4-FFF2-40B4-BE49-F238E27FC236}">
                    <a16:creationId xmlns:a16="http://schemas.microsoft.com/office/drawing/2014/main" id="{4F18367C-E18E-4FBB-9F72-16A159848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9" y="3169"/>
                <a:ext cx="583" cy="600"/>
              </a:xfrm>
              <a:custGeom>
                <a:avLst/>
                <a:gdLst>
                  <a:gd name="T0" fmla="*/ 353 w 583"/>
                  <a:gd name="T1" fmla="*/ 600 h 600"/>
                  <a:gd name="T2" fmla="*/ 4 w 583"/>
                  <a:gd name="T3" fmla="*/ 401 h 600"/>
                  <a:gd name="T4" fmla="*/ 0 w 583"/>
                  <a:gd name="T5" fmla="*/ 397 h 600"/>
                  <a:gd name="T6" fmla="*/ 0 w 583"/>
                  <a:gd name="T7" fmla="*/ 393 h 600"/>
                  <a:gd name="T8" fmla="*/ 221 w 583"/>
                  <a:gd name="T9" fmla="*/ 2 h 600"/>
                  <a:gd name="T10" fmla="*/ 224 w 583"/>
                  <a:gd name="T11" fmla="*/ 0 h 600"/>
                  <a:gd name="T12" fmla="*/ 230 w 583"/>
                  <a:gd name="T13" fmla="*/ 0 h 600"/>
                  <a:gd name="T14" fmla="*/ 581 w 583"/>
                  <a:gd name="T15" fmla="*/ 198 h 600"/>
                  <a:gd name="T16" fmla="*/ 583 w 583"/>
                  <a:gd name="T17" fmla="*/ 201 h 600"/>
                  <a:gd name="T18" fmla="*/ 583 w 583"/>
                  <a:gd name="T19" fmla="*/ 207 h 600"/>
                  <a:gd name="T20" fmla="*/ 363 w 583"/>
                  <a:gd name="T21" fmla="*/ 597 h 600"/>
                  <a:gd name="T22" fmla="*/ 359 w 583"/>
                  <a:gd name="T23" fmla="*/ 600 h 600"/>
                  <a:gd name="T24" fmla="*/ 353 w 583"/>
                  <a:gd name="T25" fmla="*/ 60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3" h="600">
                    <a:moveTo>
                      <a:pt x="353" y="600"/>
                    </a:moveTo>
                    <a:lnTo>
                      <a:pt x="4" y="401"/>
                    </a:lnTo>
                    <a:lnTo>
                      <a:pt x="0" y="397"/>
                    </a:lnTo>
                    <a:lnTo>
                      <a:pt x="0" y="393"/>
                    </a:lnTo>
                    <a:lnTo>
                      <a:pt x="221" y="2"/>
                    </a:lnTo>
                    <a:lnTo>
                      <a:pt x="224" y="0"/>
                    </a:lnTo>
                    <a:lnTo>
                      <a:pt x="230" y="0"/>
                    </a:lnTo>
                    <a:lnTo>
                      <a:pt x="581" y="198"/>
                    </a:lnTo>
                    <a:lnTo>
                      <a:pt x="583" y="201"/>
                    </a:lnTo>
                    <a:lnTo>
                      <a:pt x="583" y="207"/>
                    </a:lnTo>
                    <a:lnTo>
                      <a:pt x="363" y="597"/>
                    </a:lnTo>
                    <a:lnTo>
                      <a:pt x="359" y="600"/>
                    </a:lnTo>
                    <a:lnTo>
                      <a:pt x="353" y="60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" name="Freeform 42">
                <a:extLst>
                  <a:ext uri="{FF2B5EF4-FFF2-40B4-BE49-F238E27FC236}">
                    <a16:creationId xmlns:a16="http://schemas.microsoft.com/office/drawing/2014/main" id="{1CE21BD4-5C98-4652-BFF6-3F9F195B8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3552"/>
                <a:ext cx="359" cy="379"/>
              </a:xfrm>
              <a:custGeom>
                <a:avLst/>
                <a:gdLst>
                  <a:gd name="T0" fmla="*/ 17 w 359"/>
                  <a:gd name="T1" fmla="*/ 379 h 379"/>
                  <a:gd name="T2" fmla="*/ 359 w 359"/>
                  <a:gd name="T3" fmla="*/ 214 h 379"/>
                  <a:gd name="T4" fmla="*/ 0 w 359"/>
                  <a:gd name="T5" fmla="*/ 0 h 379"/>
                  <a:gd name="T6" fmla="*/ 17 w 359"/>
                  <a:gd name="T7" fmla="*/ 379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9" h="379">
                    <a:moveTo>
                      <a:pt x="17" y="379"/>
                    </a:moveTo>
                    <a:lnTo>
                      <a:pt x="359" y="214"/>
                    </a:lnTo>
                    <a:lnTo>
                      <a:pt x="0" y="0"/>
                    </a:lnTo>
                    <a:lnTo>
                      <a:pt x="17" y="379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" name="Freeform 43">
                <a:extLst>
                  <a:ext uri="{FF2B5EF4-FFF2-40B4-BE49-F238E27FC236}">
                    <a16:creationId xmlns:a16="http://schemas.microsoft.com/office/drawing/2014/main" id="{B72DA305-6D5D-4C9D-98BF-8932509F4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2968"/>
                <a:ext cx="364" cy="414"/>
              </a:xfrm>
              <a:custGeom>
                <a:avLst/>
                <a:gdLst>
                  <a:gd name="T0" fmla="*/ 345 w 364"/>
                  <a:gd name="T1" fmla="*/ 0 h 414"/>
                  <a:gd name="T2" fmla="*/ 0 w 364"/>
                  <a:gd name="T3" fmla="*/ 205 h 414"/>
                  <a:gd name="T4" fmla="*/ 364 w 364"/>
                  <a:gd name="T5" fmla="*/ 414 h 414"/>
                  <a:gd name="T6" fmla="*/ 345 w 364"/>
                  <a:gd name="T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4" h="414">
                    <a:moveTo>
                      <a:pt x="345" y="0"/>
                    </a:moveTo>
                    <a:lnTo>
                      <a:pt x="0" y="205"/>
                    </a:lnTo>
                    <a:lnTo>
                      <a:pt x="364" y="414"/>
                    </a:lnTo>
                    <a:lnTo>
                      <a:pt x="345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34" name="Group 44">
              <a:extLst>
                <a:ext uri="{FF2B5EF4-FFF2-40B4-BE49-F238E27FC236}">
                  <a16:creationId xmlns:a16="http://schemas.microsoft.com/office/drawing/2014/main" id="{E0B4BD8C-7644-4D2F-B054-ABE342A3A3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1" y="12346"/>
              <a:ext cx="1070" cy="1013"/>
              <a:chOff x="2681" y="12346"/>
              <a:chExt cx="1070" cy="1013"/>
            </a:xfrm>
          </p:grpSpPr>
          <p:sp>
            <p:nvSpPr>
              <p:cNvPr id="36" name="Freeform 45">
                <a:extLst>
                  <a:ext uri="{FF2B5EF4-FFF2-40B4-BE49-F238E27FC236}">
                    <a16:creationId xmlns:a16="http://schemas.microsoft.com/office/drawing/2014/main" id="{2B79DC5E-B522-46B2-889C-F7F6E95FF569}"/>
                  </a:ext>
                </a:extLst>
              </p:cNvPr>
              <p:cNvSpPr>
                <a:spLocks/>
              </p:cNvSpPr>
              <p:nvPr/>
            </p:nvSpPr>
            <p:spPr bwMode="auto">
              <a:xfrm rot="-250654">
                <a:off x="3145" y="12346"/>
                <a:ext cx="130" cy="171"/>
              </a:xfrm>
              <a:custGeom>
                <a:avLst/>
                <a:gdLst>
                  <a:gd name="T0" fmla="*/ 44 w 115"/>
                  <a:gd name="T1" fmla="*/ 0 h 148"/>
                  <a:gd name="T2" fmla="*/ 0 w 115"/>
                  <a:gd name="T3" fmla="*/ 148 h 148"/>
                  <a:gd name="T4" fmla="*/ 115 w 115"/>
                  <a:gd name="T5" fmla="*/ 146 h 148"/>
                  <a:gd name="T6" fmla="*/ 44 w 115"/>
                  <a:gd name="T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48">
                    <a:moveTo>
                      <a:pt x="44" y="0"/>
                    </a:moveTo>
                    <a:lnTo>
                      <a:pt x="0" y="148"/>
                    </a:lnTo>
                    <a:lnTo>
                      <a:pt x="115" y="146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" name="Freeform 46">
                <a:extLst>
                  <a:ext uri="{FF2B5EF4-FFF2-40B4-BE49-F238E27FC236}">
                    <a16:creationId xmlns:a16="http://schemas.microsoft.com/office/drawing/2014/main" id="{3AB8B8BF-95D0-4C97-8796-140F027D0432}"/>
                  </a:ext>
                </a:extLst>
              </p:cNvPr>
              <p:cNvSpPr>
                <a:spLocks/>
              </p:cNvSpPr>
              <p:nvPr/>
            </p:nvSpPr>
            <p:spPr bwMode="auto">
              <a:xfrm rot="-250654">
                <a:off x="3002" y="13178"/>
                <a:ext cx="145" cy="181"/>
              </a:xfrm>
              <a:custGeom>
                <a:avLst/>
                <a:gdLst>
                  <a:gd name="T0" fmla="*/ 0 w 128"/>
                  <a:gd name="T1" fmla="*/ 157 h 157"/>
                  <a:gd name="T2" fmla="*/ 128 w 128"/>
                  <a:gd name="T3" fmla="*/ 75 h 157"/>
                  <a:gd name="T4" fmla="*/ 40 w 128"/>
                  <a:gd name="T5" fmla="*/ 0 h 157"/>
                  <a:gd name="T6" fmla="*/ 0 w 128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157">
                    <a:moveTo>
                      <a:pt x="0" y="157"/>
                    </a:moveTo>
                    <a:lnTo>
                      <a:pt x="128" y="75"/>
                    </a:lnTo>
                    <a:lnTo>
                      <a:pt x="40" y="0"/>
                    </a:lnTo>
                    <a:lnTo>
                      <a:pt x="0" y="157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" name="Freeform 47">
                <a:extLst>
                  <a:ext uri="{FF2B5EF4-FFF2-40B4-BE49-F238E27FC236}">
                    <a16:creationId xmlns:a16="http://schemas.microsoft.com/office/drawing/2014/main" id="{1D0BC16F-D4A6-471A-A9D2-CC7E41C1FC3A}"/>
                  </a:ext>
                </a:extLst>
              </p:cNvPr>
              <p:cNvSpPr>
                <a:spLocks/>
              </p:cNvSpPr>
              <p:nvPr/>
            </p:nvSpPr>
            <p:spPr bwMode="auto">
              <a:xfrm rot="-250654">
                <a:off x="2681" y="12781"/>
                <a:ext cx="180" cy="129"/>
              </a:xfrm>
              <a:custGeom>
                <a:avLst/>
                <a:gdLst>
                  <a:gd name="T0" fmla="*/ 0 w 159"/>
                  <a:gd name="T1" fmla="*/ 27 h 111"/>
                  <a:gd name="T2" fmla="*/ 140 w 159"/>
                  <a:gd name="T3" fmla="*/ 111 h 111"/>
                  <a:gd name="T4" fmla="*/ 159 w 159"/>
                  <a:gd name="T5" fmla="*/ 0 h 111"/>
                  <a:gd name="T6" fmla="*/ 0 w 159"/>
                  <a:gd name="T7" fmla="*/ 2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111">
                    <a:moveTo>
                      <a:pt x="0" y="27"/>
                    </a:moveTo>
                    <a:lnTo>
                      <a:pt x="140" y="111"/>
                    </a:lnTo>
                    <a:lnTo>
                      <a:pt x="159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" name="Freeform 48">
                <a:extLst>
                  <a:ext uri="{FF2B5EF4-FFF2-40B4-BE49-F238E27FC236}">
                    <a16:creationId xmlns:a16="http://schemas.microsoft.com/office/drawing/2014/main" id="{9E3F216B-7E7A-4E28-9052-594036A2383B}"/>
                  </a:ext>
                </a:extLst>
              </p:cNvPr>
              <p:cNvSpPr>
                <a:spLocks/>
              </p:cNvSpPr>
              <p:nvPr/>
            </p:nvSpPr>
            <p:spPr bwMode="auto">
              <a:xfrm rot="-250654" flipH="1" flipV="1">
                <a:off x="3572" y="12751"/>
                <a:ext cx="179" cy="179"/>
              </a:xfrm>
              <a:custGeom>
                <a:avLst/>
                <a:gdLst>
                  <a:gd name="T0" fmla="*/ 0 w 159"/>
                  <a:gd name="T1" fmla="*/ 27 h 111"/>
                  <a:gd name="T2" fmla="*/ 140 w 159"/>
                  <a:gd name="T3" fmla="*/ 111 h 111"/>
                  <a:gd name="T4" fmla="*/ 159 w 159"/>
                  <a:gd name="T5" fmla="*/ 0 h 111"/>
                  <a:gd name="T6" fmla="*/ 0 w 159"/>
                  <a:gd name="T7" fmla="*/ 2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111">
                    <a:moveTo>
                      <a:pt x="0" y="27"/>
                    </a:moveTo>
                    <a:lnTo>
                      <a:pt x="140" y="111"/>
                    </a:lnTo>
                    <a:lnTo>
                      <a:pt x="159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969696"/>
              </a:solidFill>
              <a:ln w="3175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" name="Oval 49">
                <a:extLst>
                  <a:ext uri="{FF2B5EF4-FFF2-40B4-BE49-F238E27FC236}">
                    <a16:creationId xmlns:a16="http://schemas.microsoft.com/office/drawing/2014/main" id="{6DB3E5A5-6DAE-4A52-8724-E020C58EA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9" y="12520"/>
                <a:ext cx="720" cy="720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sp>
        <p:nvSpPr>
          <p:cNvPr id="7" name="Textfeld 6"/>
          <p:cNvSpPr txBox="1"/>
          <p:nvPr/>
        </p:nvSpPr>
        <p:spPr>
          <a:xfrm>
            <a:off x="8489943" y="5585206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hlinkClick r:id="rId16"/>
              </a:rPr>
              <a:t>commons.wikimedia.org</a:t>
            </a:r>
            <a:r>
              <a:rPr lang="en-US" sz="800" dirty="0" smtClean="0"/>
              <a:t>, </a:t>
            </a:r>
            <a:r>
              <a:rPr lang="en-US" sz="800" dirty="0"/>
              <a:t>CC BY-SA 3.0, </a:t>
            </a:r>
            <a:r>
              <a:rPr lang="en-US" sz="800" dirty="0" err="1"/>
              <a:t>Emw</a:t>
            </a:r>
            <a:r>
              <a:rPr lang="en-US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463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495AEAB-3468-4433-8F19-58525B6FE4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25EECD-AE8D-46C1-A85E-E0E8594D1D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B8564C-0A68-429F-B4C0-934D3D5DF427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55696b60-0389-45c2-bb8c-032517eb46a2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Breitbild</PresentationFormat>
  <Paragraphs>75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Advance Organizer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Daniela Beck</dc:creator>
  <cp:lastModifiedBy>Barbian, Markus (ZSL)</cp:lastModifiedBy>
  <cp:revision>7</cp:revision>
  <cp:lastPrinted>2020-07-15T10:11:40Z</cp:lastPrinted>
  <dcterms:created xsi:type="dcterms:W3CDTF">2020-07-15T07:31:05Z</dcterms:created>
  <dcterms:modified xsi:type="dcterms:W3CDTF">2021-10-13T09:51:45Z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